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2" r:id="rId3"/>
    <p:sldId id="327" r:id="rId4"/>
    <p:sldId id="272" r:id="rId5"/>
    <p:sldId id="273" r:id="rId6"/>
    <p:sldId id="258" r:id="rId7"/>
    <p:sldId id="259" r:id="rId8"/>
    <p:sldId id="260" r:id="rId9"/>
    <p:sldId id="274" r:id="rId10"/>
    <p:sldId id="275" r:id="rId11"/>
    <p:sldId id="276" r:id="rId12"/>
    <p:sldId id="280" r:id="rId13"/>
    <p:sldId id="281" r:id="rId14"/>
    <p:sldId id="279" r:id="rId15"/>
    <p:sldId id="282" r:id="rId16"/>
    <p:sldId id="283" r:id="rId17"/>
    <p:sldId id="302" r:id="rId18"/>
    <p:sldId id="299" r:id="rId19"/>
    <p:sldId id="300" r:id="rId20"/>
    <p:sldId id="301" r:id="rId21"/>
    <p:sldId id="323" r:id="rId22"/>
    <p:sldId id="328" r:id="rId23"/>
    <p:sldId id="329" r:id="rId24"/>
    <p:sldId id="330" r:id="rId25"/>
    <p:sldId id="331" r:id="rId26"/>
    <p:sldId id="332" r:id="rId27"/>
    <p:sldId id="325" r:id="rId28"/>
    <p:sldId id="266" r:id="rId29"/>
    <p:sldId id="261" r:id="rId30"/>
    <p:sldId id="308" r:id="rId31"/>
    <p:sldId id="295" r:id="rId32"/>
    <p:sldId id="297" r:id="rId33"/>
    <p:sldId id="303" r:id="rId34"/>
    <p:sldId id="315" r:id="rId35"/>
    <p:sldId id="296" r:id="rId36"/>
    <p:sldId id="262" r:id="rId37"/>
    <p:sldId id="267" r:id="rId38"/>
    <p:sldId id="326" r:id="rId39"/>
    <p:sldId id="292" r:id="rId40"/>
    <p:sldId id="287" r:id="rId41"/>
    <p:sldId id="305" r:id="rId42"/>
    <p:sldId id="306" r:id="rId43"/>
    <p:sldId id="290" r:id="rId44"/>
    <p:sldId id="294" r:id="rId45"/>
    <p:sldId id="304" r:id="rId46"/>
    <p:sldId id="307" r:id="rId47"/>
    <p:sldId id="293" r:id="rId48"/>
    <p:sldId id="286" r:id="rId49"/>
    <p:sldId id="288" r:id="rId50"/>
    <p:sldId id="316" r:id="rId51"/>
    <p:sldId id="317" r:id="rId52"/>
    <p:sldId id="318" r:id="rId53"/>
    <p:sldId id="309" r:id="rId54"/>
    <p:sldId id="310" r:id="rId55"/>
    <p:sldId id="311" r:id="rId56"/>
    <p:sldId id="312" r:id="rId57"/>
    <p:sldId id="313" r:id="rId58"/>
    <p:sldId id="319" r:id="rId59"/>
    <p:sldId id="314" r:id="rId60"/>
    <p:sldId id="285" r:id="rId61"/>
    <p:sldId id="289" r:id="rId6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44" y="-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31FA7-2DCB-40FC-997F-548666FF9094}" type="datetimeFigureOut">
              <a:rPr lang="zh-TW" altLang="en-US" smtClean="0"/>
              <a:pPr/>
              <a:t>2022/4/14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627F4-D754-41ED-8430-8D39C8648B4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31FA7-2DCB-40FC-997F-548666FF9094}" type="datetimeFigureOut">
              <a:rPr lang="zh-TW" altLang="en-US" smtClean="0"/>
              <a:pPr/>
              <a:t>2022/4/14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627F4-D754-41ED-8430-8D39C8648B4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31FA7-2DCB-40FC-997F-548666FF9094}" type="datetimeFigureOut">
              <a:rPr lang="zh-TW" altLang="en-US" smtClean="0"/>
              <a:pPr/>
              <a:t>2022/4/14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627F4-D754-41ED-8430-8D39C8648B4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31FA7-2DCB-40FC-997F-548666FF9094}" type="datetimeFigureOut">
              <a:rPr lang="zh-TW" altLang="en-US" smtClean="0"/>
              <a:pPr/>
              <a:t>2022/4/14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627F4-D754-41ED-8430-8D39C8648B4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31FA7-2DCB-40FC-997F-548666FF9094}" type="datetimeFigureOut">
              <a:rPr lang="zh-TW" altLang="en-US" smtClean="0"/>
              <a:pPr/>
              <a:t>2022/4/14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627F4-D754-41ED-8430-8D39C8648B4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31FA7-2DCB-40FC-997F-548666FF9094}" type="datetimeFigureOut">
              <a:rPr lang="zh-TW" altLang="en-US" smtClean="0"/>
              <a:pPr/>
              <a:t>2022/4/14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627F4-D754-41ED-8430-8D39C8648B4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31FA7-2DCB-40FC-997F-548666FF9094}" type="datetimeFigureOut">
              <a:rPr lang="zh-TW" altLang="en-US" smtClean="0"/>
              <a:pPr/>
              <a:t>2022/4/14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627F4-D754-41ED-8430-8D39C8648B4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31FA7-2DCB-40FC-997F-548666FF9094}" type="datetimeFigureOut">
              <a:rPr lang="zh-TW" altLang="en-US" smtClean="0"/>
              <a:pPr/>
              <a:t>2022/4/14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627F4-D754-41ED-8430-8D39C8648B4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31FA7-2DCB-40FC-997F-548666FF9094}" type="datetimeFigureOut">
              <a:rPr lang="zh-TW" altLang="en-US" smtClean="0"/>
              <a:pPr/>
              <a:t>2022/4/14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627F4-D754-41ED-8430-8D39C8648B4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31FA7-2DCB-40FC-997F-548666FF9094}" type="datetimeFigureOut">
              <a:rPr lang="zh-TW" altLang="en-US" smtClean="0"/>
              <a:pPr/>
              <a:t>2022/4/14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627F4-D754-41ED-8430-8D39C8648B4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31FA7-2DCB-40FC-997F-548666FF9094}" type="datetimeFigureOut">
              <a:rPr lang="zh-TW" altLang="en-US" smtClean="0"/>
              <a:pPr/>
              <a:t>2022/4/14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627F4-D754-41ED-8430-8D39C8648B4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7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31FA7-2DCB-40FC-997F-548666FF9094}" type="datetimeFigureOut">
              <a:rPr lang="zh-TW" altLang="en-US" smtClean="0"/>
              <a:pPr/>
              <a:t>2022/4/14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627F4-D754-41ED-8430-8D39C8648B4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s://www.pantone.com/color-of-the-year-202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color.adobe.com/create/color-wheel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kknews.cc/design/jbnv5ze.html" TargetMode="External"/><Relationship Id="rId2" Type="http://schemas.openxmlformats.org/officeDocument/2006/relationships/hyperlink" Target="https://medium.com/deerlight/color-172e81f3ae2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28728" y="1033458"/>
            <a:ext cx="6400800" cy="1752600"/>
          </a:xfrm>
        </p:spPr>
        <p:txBody>
          <a:bodyPr/>
          <a:lstStyle/>
          <a:p>
            <a:r>
              <a:rPr lang="zh-TW" altLang="en-US" b="1" dirty="0" smtClean="0">
                <a:solidFill>
                  <a:schemeClr val="tx1"/>
                </a:solidFill>
                <a:latin typeface="Adobe 仿宋 Std R" pitchFamily="18" charset="-128"/>
                <a:ea typeface="Adobe 仿宋 Std R" pitchFamily="18" charset="-128"/>
              </a:rPr>
              <a:t>基礎美學</a:t>
            </a:r>
            <a:r>
              <a:rPr lang="en-US" altLang="zh-TW" b="1" dirty="0" smtClean="0">
                <a:solidFill>
                  <a:schemeClr val="tx1"/>
                </a:solidFill>
                <a:latin typeface="Adobe 仿宋 Std R" pitchFamily="18" charset="-128"/>
                <a:ea typeface="Adobe 仿宋 Std R" pitchFamily="18" charset="-128"/>
              </a:rPr>
              <a:t>(</a:t>
            </a:r>
            <a:r>
              <a:rPr lang="zh-TW" altLang="en-US" b="1" dirty="0" smtClean="0">
                <a:solidFill>
                  <a:schemeClr val="tx1"/>
                </a:solidFill>
                <a:latin typeface="Adobe 仿宋 Std R" pitchFamily="18" charset="-128"/>
                <a:ea typeface="Adobe 仿宋 Std R" pitchFamily="18" charset="-128"/>
              </a:rPr>
              <a:t>一</a:t>
            </a:r>
            <a:r>
              <a:rPr lang="en-US" altLang="zh-TW" b="1" dirty="0" smtClean="0">
                <a:solidFill>
                  <a:schemeClr val="tx1"/>
                </a:solidFill>
                <a:latin typeface="Adobe 仿宋 Std R" pitchFamily="18" charset="-128"/>
                <a:ea typeface="Adobe 仿宋 Std R" pitchFamily="18" charset="-128"/>
              </a:rPr>
              <a:t>)</a:t>
            </a:r>
          </a:p>
          <a:p>
            <a:r>
              <a:rPr lang="zh-TW" altLang="en-US" b="1" dirty="0" smtClean="0">
                <a:solidFill>
                  <a:schemeClr val="tx1"/>
                </a:solidFill>
                <a:latin typeface="Adobe 仿宋 Std R" pitchFamily="18" charset="-128"/>
                <a:ea typeface="Adobe 仿宋 Std R" pitchFamily="18" charset="-128"/>
              </a:rPr>
              <a:t>色彩美學與配色應用</a:t>
            </a:r>
            <a:endParaRPr lang="en-US" altLang="zh-TW" b="1" dirty="0" smtClean="0">
              <a:solidFill>
                <a:schemeClr val="tx1"/>
              </a:solidFill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dobe 仿宋 Std R" pitchFamily="18" charset="-128"/>
                <a:ea typeface="Adobe 仿宋 Std R" pitchFamily="18" charset="-128"/>
              </a:rPr>
              <a:t>講師 曾凱翎</a:t>
            </a:r>
            <a:endParaRPr lang="zh-TW" altLang="en-US" sz="1800" b="1" dirty="0">
              <a:solidFill>
                <a:schemeClr val="tx1">
                  <a:lumMod val="50000"/>
                  <a:lumOff val="50000"/>
                </a:schemeClr>
              </a:solidFill>
              <a:latin typeface="Adobe 仿宋 Std R" pitchFamily="18" charset="-128"/>
              <a:ea typeface="Adobe 仿宋 Std R" pitchFamily="18" charset="-128"/>
            </a:endParaRPr>
          </a:p>
        </p:txBody>
      </p:sp>
      <p:pic>
        <p:nvPicPr>
          <p:cNvPr id="1028" name="Picture 4" descr="C:\Users\Administrator\Desktop\3046366f644b73624b6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795605"/>
            <a:ext cx="4762500" cy="3133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200" b="1" dirty="0" smtClean="0">
                <a:latin typeface="Adobe 仿宋 Std R" pitchFamily="18" charset="-128"/>
                <a:ea typeface="Adobe 仿宋 Std R" pitchFamily="18" charset="-128"/>
              </a:rPr>
              <a:t>曼塞爾體系 </a:t>
            </a:r>
            <a:r>
              <a:rPr lang="en-US" sz="3200" b="1" dirty="0" err="1" smtClean="0">
                <a:latin typeface="Adobe 仿宋 Std R" pitchFamily="18" charset="-128"/>
                <a:ea typeface="Adobe 仿宋 Std R" pitchFamily="18" charset="-128"/>
              </a:rPr>
              <a:t>Munsell</a:t>
            </a:r>
            <a:r>
              <a:rPr lang="en-US" sz="3200" b="1" dirty="0" smtClean="0">
                <a:latin typeface="Adobe 仿宋 Std R" pitchFamily="18" charset="-128"/>
                <a:ea typeface="Adobe 仿宋 Std R" pitchFamily="18" charset="-128"/>
              </a:rPr>
              <a:t> Color System</a:t>
            </a:r>
            <a:endParaRPr lang="zh-TW" altLang="en-US" sz="3200" b="1" dirty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831995"/>
            <a:ext cx="4043362" cy="4525963"/>
          </a:xfrm>
        </p:spPr>
        <p:txBody>
          <a:bodyPr>
            <a:normAutofit/>
          </a:bodyPr>
          <a:lstStyle/>
          <a:p>
            <a:r>
              <a:rPr lang="zh-TW" altLang="en-US" sz="2000" dirty="0">
                <a:latin typeface="Adobe 仿宋 Std R" pitchFamily="18" charset="-128"/>
                <a:ea typeface="Adobe 仿宋 Std R" pitchFamily="18" charset="-128"/>
              </a:rPr>
              <a:t>美國美術教育家曼賽</a:t>
            </a:r>
            <a:r>
              <a:rPr lang="zh-TW" altLang="en-US" sz="2000" dirty="0" smtClean="0">
                <a:latin typeface="Adobe 仿宋 Std R" pitchFamily="18" charset="-128"/>
                <a:ea typeface="Adobe 仿宋 Std R" pitchFamily="18" charset="-128"/>
              </a:rPr>
              <a:t>爾</a:t>
            </a:r>
            <a:endParaRPr lang="en-US" altLang="zh-TW" sz="20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000" dirty="0">
                <a:latin typeface="Adobe 仿宋 Std R" pitchFamily="18" charset="-128"/>
                <a:ea typeface="Adobe 仿宋 Std R" pitchFamily="18" charset="-128"/>
              </a:rPr>
              <a:t> </a:t>
            </a:r>
            <a:r>
              <a:rPr lang="en-US" altLang="zh-TW" sz="2000" dirty="0">
                <a:latin typeface="Adobe 仿宋 Std R" pitchFamily="18" charset="-128"/>
                <a:ea typeface="Adobe 仿宋 Std R" pitchFamily="18" charset="-128"/>
              </a:rPr>
              <a:t>(</a:t>
            </a:r>
            <a:r>
              <a:rPr lang="en-US" sz="2000" dirty="0">
                <a:latin typeface="Adobe 仿宋 Std R" pitchFamily="18" charset="-128"/>
                <a:ea typeface="Adobe 仿宋 Std R" pitchFamily="18" charset="-128"/>
              </a:rPr>
              <a:t>A. H. </a:t>
            </a:r>
            <a:r>
              <a:rPr lang="en-US" sz="2000" dirty="0" err="1">
                <a:latin typeface="Adobe 仿宋 Std R" pitchFamily="18" charset="-128"/>
                <a:ea typeface="Adobe 仿宋 Std R" pitchFamily="18" charset="-128"/>
              </a:rPr>
              <a:t>Munsell</a:t>
            </a:r>
            <a:r>
              <a:rPr lang="en-US" sz="2000" dirty="0">
                <a:latin typeface="Adobe 仿宋 Std R" pitchFamily="18" charset="-128"/>
                <a:ea typeface="Adobe 仿宋 Std R" pitchFamily="18" charset="-128"/>
              </a:rPr>
              <a:t>, 1858 ～ 1918) </a:t>
            </a:r>
            <a:endParaRPr lang="zh-TW" altLang="en-US" sz="2000" dirty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000" dirty="0" smtClean="0">
                <a:latin typeface="Adobe 仿宋 Std R" pitchFamily="18" charset="-128"/>
                <a:ea typeface="Adobe 仿宋 Std R" pitchFamily="18" charset="-128"/>
              </a:rPr>
              <a:t>西元</a:t>
            </a:r>
            <a:r>
              <a:rPr lang="zh-TW" altLang="en-US" sz="2000" dirty="0">
                <a:latin typeface="Adobe 仿宋 Std R" pitchFamily="18" charset="-128"/>
                <a:ea typeface="Adobe 仿宋 Std R" pitchFamily="18" charset="-128"/>
              </a:rPr>
              <a:t> </a:t>
            </a:r>
            <a:r>
              <a:rPr lang="en-US" altLang="zh-TW" sz="2000" dirty="0">
                <a:latin typeface="Adobe 仿宋 Std R" pitchFamily="18" charset="-128"/>
                <a:ea typeface="Adobe 仿宋 Std R" pitchFamily="18" charset="-128"/>
              </a:rPr>
              <a:t>1905 </a:t>
            </a:r>
            <a:r>
              <a:rPr lang="zh-TW" altLang="en-US" sz="2000" dirty="0">
                <a:latin typeface="Adobe 仿宋 Std R" pitchFamily="18" charset="-128"/>
                <a:ea typeface="Adobe 仿宋 Std R" pitchFamily="18" charset="-128"/>
              </a:rPr>
              <a:t>年發表色彩</a:t>
            </a:r>
            <a:r>
              <a:rPr lang="zh-TW" altLang="en-US" sz="2000" dirty="0" smtClean="0">
                <a:latin typeface="Adobe 仿宋 Std R" pitchFamily="18" charset="-128"/>
                <a:ea typeface="Adobe 仿宋 Std R" pitchFamily="18" charset="-128"/>
              </a:rPr>
              <a:t>體系，</a:t>
            </a:r>
            <a:endParaRPr lang="en-US" altLang="zh-TW" sz="20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000" dirty="0" smtClean="0">
                <a:latin typeface="Adobe 仿宋 Std R" pitchFamily="18" charset="-128"/>
                <a:ea typeface="Adobe 仿宋 Std R" pitchFamily="18" charset="-128"/>
              </a:rPr>
              <a:t>西元</a:t>
            </a:r>
            <a:r>
              <a:rPr lang="zh-TW" altLang="en-US" sz="2000" dirty="0">
                <a:latin typeface="Adobe 仿宋 Std R" pitchFamily="18" charset="-128"/>
                <a:ea typeface="Adobe 仿宋 Std R" pitchFamily="18" charset="-128"/>
              </a:rPr>
              <a:t> </a:t>
            </a:r>
            <a:r>
              <a:rPr lang="en-US" altLang="zh-TW" sz="2000" dirty="0">
                <a:latin typeface="Adobe 仿宋 Std R" pitchFamily="18" charset="-128"/>
                <a:ea typeface="Adobe 仿宋 Std R" pitchFamily="18" charset="-128"/>
              </a:rPr>
              <a:t>1918 </a:t>
            </a:r>
            <a:r>
              <a:rPr lang="zh-TW" altLang="en-US" sz="2000" dirty="0">
                <a:latin typeface="Adobe 仿宋 Std R" pitchFamily="18" charset="-128"/>
                <a:ea typeface="Adobe 仿宋 Std R" pitchFamily="18" charset="-128"/>
              </a:rPr>
              <a:t>年成立曼賽爾公司</a:t>
            </a:r>
            <a:r>
              <a:rPr lang="zh-TW" altLang="en-US" sz="2000" dirty="0" smtClean="0">
                <a:latin typeface="Adobe 仿宋 Std R" pitchFamily="18" charset="-128"/>
                <a:ea typeface="Adobe 仿宋 Std R" pitchFamily="18" charset="-128"/>
              </a:rPr>
              <a:t>。</a:t>
            </a:r>
            <a:endParaRPr lang="en-US" altLang="zh-TW" sz="20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000" dirty="0">
                <a:latin typeface="Adobe 仿宋 Std R" pitchFamily="18" charset="-128"/>
                <a:ea typeface="Adobe 仿宋 Std R" pitchFamily="18" charset="-128"/>
              </a:rPr>
              <a:t>逝世後，在西元 </a:t>
            </a:r>
            <a:r>
              <a:rPr lang="en-US" altLang="zh-TW" sz="2000" dirty="0">
                <a:latin typeface="Adobe 仿宋 Std R" pitchFamily="18" charset="-128"/>
                <a:ea typeface="Adobe 仿宋 Std R" pitchFamily="18" charset="-128"/>
              </a:rPr>
              <a:t>1929 </a:t>
            </a:r>
            <a:r>
              <a:rPr lang="zh-TW" altLang="en-US" sz="2000" dirty="0">
                <a:latin typeface="Adobe 仿宋 Std R" pitchFamily="18" charset="-128"/>
                <a:ea typeface="Adobe 仿宋 Std R" pitchFamily="18" charset="-128"/>
              </a:rPr>
              <a:t>年他兒子出版了他的著作「 </a:t>
            </a:r>
            <a:r>
              <a:rPr lang="en-US" sz="2000" dirty="0" err="1">
                <a:latin typeface="Adobe 仿宋 Std R" pitchFamily="18" charset="-128"/>
                <a:ea typeface="Adobe 仿宋 Std R" pitchFamily="18" charset="-128"/>
              </a:rPr>
              <a:t>Munsell</a:t>
            </a:r>
            <a:r>
              <a:rPr lang="en-US" sz="2000" dirty="0">
                <a:latin typeface="Adobe 仿宋 Std R" pitchFamily="18" charset="-128"/>
                <a:ea typeface="Adobe 仿宋 Std R" pitchFamily="18" charset="-128"/>
              </a:rPr>
              <a:t> Book of Color 」</a:t>
            </a:r>
            <a:endParaRPr lang="zh-TW" altLang="en-US" sz="2000" dirty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000" dirty="0" smtClean="0">
                <a:latin typeface="Adobe 仿宋 Std R" pitchFamily="18" charset="-128"/>
                <a:ea typeface="Adobe 仿宋 Std R" pitchFamily="18" charset="-128"/>
              </a:rPr>
              <a:t>主要</a:t>
            </a:r>
            <a:r>
              <a:rPr lang="zh-TW" altLang="en-US" sz="2000" dirty="0">
                <a:latin typeface="Adobe 仿宋 Std R" pitchFamily="18" charset="-128"/>
                <a:ea typeface="Adobe 仿宋 Std R" pitchFamily="18" charset="-128"/>
              </a:rPr>
              <a:t>色彩有 </a:t>
            </a:r>
            <a:r>
              <a:rPr lang="en-US" altLang="zh-TW" sz="2000" dirty="0">
                <a:latin typeface="Adobe 仿宋 Std R" pitchFamily="18" charset="-128"/>
                <a:ea typeface="Adobe 仿宋 Std R" pitchFamily="18" charset="-128"/>
              </a:rPr>
              <a:t>5 </a:t>
            </a:r>
            <a:r>
              <a:rPr lang="zh-TW" altLang="en-US" sz="2000" dirty="0">
                <a:latin typeface="Adobe 仿宋 Std R" pitchFamily="18" charset="-128"/>
                <a:ea typeface="Adobe 仿宋 Std R" pitchFamily="18" charset="-128"/>
              </a:rPr>
              <a:t>種 ： </a:t>
            </a:r>
            <a:r>
              <a:rPr lang="zh-TW" altLang="en-US" sz="2000" dirty="0" smtClean="0">
                <a:latin typeface="Adobe 仿宋 Std R" pitchFamily="18" charset="-128"/>
                <a:ea typeface="Adobe 仿宋 Std R" pitchFamily="18" charset="-128"/>
              </a:rPr>
              <a:t>紅</a:t>
            </a:r>
            <a:r>
              <a:rPr lang="en-US" sz="2000" dirty="0" smtClean="0">
                <a:latin typeface="Adobe 仿宋 Std R" pitchFamily="18" charset="-128"/>
                <a:ea typeface="Adobe 仿宋 Std R" pitchFamily="18" charset="-128"/>
              </a:rPr>
              <a:t>、</a:t>
            </a:r>
            <a:r>
              <a:rPr lang="zh-TW" altLang="en-US" sz="2000" dirty="0">
                <a:latin typeface="Adobe 仿宋 Std R" pitchFamily="18" charset="-128"/>
                <a:ea typeface="Adobe 仿宋 Std R" pitchFamily="18" charset="-128"/>
              </a:rPr>
              <a:t>黃 </a:t>
            </a:r>
            <a:r>
              <a:rPr lang="en-US" sz="2000" dirty="0" smtClean="0">
                <a:latin typeface="Adobe 仿宋 Std R" pitchFamily="18" charset="-128"/>
                <a:ea typeface="Adobe 仿宋 Std R" pitchFamily="18" charset="-128"/>
              </a:rPr>
              <a:t>、</a:t>
            </a:r>
            <a:r>
              <a:rPr lang="zh-TW" altLang="en-US" sz="2000" dirty="0">
                <a:latin typeface="Adobe 仿宋 Std R" pitchFamily="18" charset="-128"/>
                <a:ea typeface="Adobe 仿宋 Std R" pitchFamily="18" charset="-128"/>
              </a:rPr>
              <a:t>綠 </a:t>
            </a:r>
            <a:r>
              <a:rPr lang="en-US" sz="2000" dirty="0" smtClean="0">
                <a:latin typeface="Adobe 仿宋 Std R" pitchFamily="18" charset="-128"/>
                <a:ea typeface="Adobe 仿宋 Std R" pitchFamily="18" charset="-128"/>
              </a:rPr>
              <a:t>、</a:t>
            </a:r>
            <a:r>
              <a:rPr lang="zh-TW" altLang="en-US" sz="2000" dirty="0" smtClean="0">
                <a:latin typeface="Adobe 仿宋 Std R" pitchFamily="18" charset="-128"/>
                <a:ea typeface="Adobe 仿宋 Std R" pitchFamily="18" charset="-128"/>
              </a:rPr>
              <a:t>藍</a:t>
            </a:r>
            <a:r>
              <a:rPr lang="en-US" sz="2000" dirty="0" smtClean="0">
                <a:latin typeface="Adobe 仿宋 Std R" pitchFamily="18" charset="-128"/>
                <a:ea typeface="Adobe 仿宋 Std R" pitchFamily="18" charset="-128"/>
              </a:rPr>
              <a:t>、</a:t>
            </a:r>
            <a:r>
              <a:rPr lang="zh-TW" altLang="en-US" sz="2000" dirty="0" smtClean="0">
                <a:latin typeface="Adobe 仿宋 Std R" pitchFamily="18" charset="-128"/>
                <a:ea typeface="Adobe 仿宋 Std R" pitchFamily="18" charset="-128"/>
              </a:rPr>
              <a:t>紫</a:t>
            </a:r>
            <a:endParaRPr lang="en-US" sz="2000" dirty="0">
              <a:latin typeface="Adobe 仿宋 Std R" pitchFamily="18" charset="-128"/>
              <a:ea typeface="Adobe 仿宋 Std R" pitchFamily="18" charset="-128"/>
            </a:endParaRPr>
          </a:p>
          <a:p>
            <a:endParaRPr lang="zh-TW" altLang="en-US" dirty="0"/>
          </a:p>
        </p:txBody>
      </p:sp>
      <p:pic>
        <p:nvPicPr>
          <p:cNvPr id="6147" name="Picture 3" descr="C:\Users\Administrator\Desktop\2-3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785926"/>
            <a:ext cx="3848301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500066"/>
          </a:xfrm>
        </p:spPr>
        <p:txBody>
          <a:bodyPr>
            <a:normAutofit/>
          </a:bodyPr>
          <a:lstStyle/>
          <a:p>
            <a:r>
              <a:rPr lang="zh-TW" altLang="en-US" sz="2400" b="1" dirty="0">
                <a:latin typeface="Adobe 仿宋 Std R" pitchFamily="18" charset="-128"/>
                <a:ea typeface="Adobe 仿宋 Std R" pitchFamily="18" charset="-128"/>
              </a:rPr>
              <a:t>曼賽爾的色立體又稱色彩樹 </a:t>
            </a:r>
            <a:r>
              <a:rPr lang="en-US" altLang="zh-TW" sz="2400" b="1" dirty="0">
                <a:latin typeface="Adobe 仿宋 Std R" pitchFamily="18" charset="-128"/>
                <a:ea typeface="Adobe 仿宋 Std R" pitchFamily="18" charset="-128"/>
              </a:rPr>
              <a:t>(</a:t>
            </a:r>
            <a:r>
              <a:rPr lang="en-US" sz="2400" b="1" dirty="0">
                <a:latin typeface="Adobe 仿宋 Std R" pitchFamily="18" charset="-128"/>
                <a:ea typeface="Adobe 仿宋 Std R" pitchFamily="18" charset="-128"/>
              </a:rPr>
              <a:t>Color tree)</a:t>
            </a:r>
            <a:endParaRPr lang="zh-TW" altLang="en-US" sz="2400" dirty="0">
              <a:latin typeface="Adobe 仿宋 Std R" pitchFamily="18" charset="-128"/>
              <a:ea typeface="Adobe 仿宋 Std R" pitchFamily="18" charset="-128"/>
            </a:endParaRPr>
          </a:p>
        </p:txBody>
      </p:sp>
      <p:pic>
        <p:nvPicPr>
          <p:cNvPr id="4" name="Picture 2" descr="C:\Users\Administrator\Desktop\6070c3229523b0956bd62acee1f60e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633572"/>
            <a:ext cx="4369642" cy="3975092"/>
          </a:xfrm>
          <a:prstGeom prst="rect">
            <a:avLst/>
          </a:prstGeom>
          <a:noFill/>
        </p:spPr>
      </p:pic>
      <p:pic>
        <p:nvPicPr>
          <p:cNvPr id="7170" name="Picture 2" descr="C:\Users\Administrator\Desktop\2-3-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687529"/>
            <a:ext cx="3846512" cy="4170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525963"/>
          </a:xfrm>
        </p:spPr>
        <p:txBody>
          <a:bodyPr>
            <a:normAutofit/>
          </a:bodyPr>
          <a:lstStyle/>
          <a:p>
            <a:r>
              <a:rPr lang="zh-TW" altLang="en-US" sz="2400" b="1" dirty="0" smtClean="0"/>
              <a:t>美國</a:t>
            </a:r>
            <a:r>
              <a:rPr lang="en-US" altLang="zh-TW" sz="2400" b="1" dirty="0" smtClean="0"/>
              <a:t>PANTONE</a:t>
            </a:r>
            <a:r>
              <a:rPr lang="en-US" altLang="zh-TW" sz="2400" b="1" dirty="0"/>
              <a:t> </a:t>
            </a:r>
            <a:r>
              <a:rPr lang="zh-TW" altLang="en-US" sz="2400" b="1" dirty="0"/>
              <a:t>公司，以曼賽爾體系為依據</a:t>
            </a:r>
            <a:r>
              <a:rPr lang="zh-TW" altLang="en-US" sz="2400" b="1" dirty="0" smtClean="0"/>
              <a:t>，</a:t>
            </a:r>
            <a:r>
              <a:rPr lang="zh-TW" altLang="en-US" sz="2400" b="1" dirty="0"/>
              <a:t>出版</a:t>
            </a:r>
            <a:r>
              <a:rPr lang="zh-TW" altLang="en-US" sz="2400" b="1" dirty="0" smtClean="0"/>
              <a:t>標準</a:t>
            </a:r>
            <a:r>
              <a:rPr lang="zh-TW" altLang="en-US" sz="2400" b="1" dirty="0"/>
              <a:t>色票；常用的是印刷在紙張上，標示了 </a:t>
            </a:r>
            <a:r>
              <a:rPr lang="en-US" altLang="zh-TW" sz="2400" b="1" dirty="0"/>
              <a:t>PANTONE </a:t>
            </a:r>
            <a:r>
              <a:rPr lang="zh-TW" altLang="en-US" sz="2400" b="1" dirty="0"/>
              <a:t>的號碼，色票以扇牌釘裝，以 便於色彩的選擇、辨識和控制</a:t>
            </a:r>
            <a:r>
              <a:rPr lang="zh-TW" altLang="en-US" sz="2400" b="1" dirty="0" smtClean="0"/>
              <a:t>。</a:t>
            </a:r>
            <a:endParaRPr lang="en-US" altLang="zh-TW" sz="2400" b="1" dirty="0" smtClean="0"/>
          </a:p>
          <a:p>
            <a:endParaRPr lang="en-US" altLang="zh-TW" sz="2000" b="1" dirty="0"/>
          </a:p>
        </p:txBody>
      </p:sp>
      <p:pic>
        <p:nvPicPr>
          <p:cNvPr id="9218" name="Picture 2" descr="C:\Users\Administrator\Desktop\1114e9bade0242ac110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000372"/>
            <a:ext cx="3657600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525963"/>
          </a:xfrm>
        </p:spPr>
        <p:txBody>
          <a:bodyPr/>
          <a:lstStyle/>
          <a:p>
            <a:r>
              <a:rPr lang="zh-TW" altLang="en-US" sz="2400" b="1" dirty="0" smtClean="0"/>
              <a:t>目前在許多電腦繪圖、設計的軟體中，也內建了</a:t>
            </a:r>
            <a:r>
              <a:rPr lang="en-US" altLang="zh-TW" sz="2400" b="1" dirty="0" smtClean="0"/>
              <a:t>PANTONE </a:t>
            </a:r>
            <a:r>
              <a:rPr lang="zh-TW" altLang="en-US" sz="2400" b="1" dirty="0" smtClean="0"/>
              <a:t>標準色票作為色彩依據，如 </a:t>
            </a:r>
            <a:r>
              <a:rPr lang="en-US" altLang="zh-TW" sz="2400" b="1" dirty="0" smtClean="0"/>
              <a:t>Photoshop </a:t>
            </a:r>
            <a:r>
              <a:rPr lang="zh-TW" altLang="en-US" sz="2400" b="1" dirty="0" smtClean="0"/>
              <a:t>上色彩可以查到色光的 </a:t>
            </a:r>
            <a:r>
              <a:rPr lang="en-US" altLang="zh-TW" sz="2400" b="1" dirty="0" smtClean="0"/>
              <a:t>RGB </a:t>
            </a:r>
            <a:r>
              <a:rPr lang="zh-TW" altLang="en-US" sz="2400" b="1" dirty="0" smtClean="0"/>
              <a:t>值之外，也可以找到 </a:t>
            </a:r>
            <a:r>
              <a:rPr lang="en-US" altLang="zh-TW" sz="2400" b="1" dirty="0" smtClean="0"/>
              <a:t>PANTONE </a:t>
            </a:r>
            <a:r>
              <a:rPr lang="zh-TW" altLang="en-US" sz="2400" b="1" dirty="0" smtClean="0"/>
              <a:t>的編號。</a:t>
            </a:r>
            <a:endParaRPr lang="en-US" altLang="zh-TW" sz="2400" b="1" dirty="0" smtClean="0"/>
          </a:p>
          <a:p>
            <a:endParaRPr lang="en-US" altLang="zh-TW" sz="2400" b="1" dirty="0"/>
          </a:p>
          <a:p>
            <a:r>
              <a:rPr lang="en-US" altLang="zh-TW" sz="2400" dirty="0" smtClean="0">
                <a:hlinkClick r:id="rId2"/>
              </a:rPr>
              <a:t>https://www.pantone.com/color-of-the-year-2022</a:t>
            </a:r>
            <a:endParaRPr lang="en-US" altLang="zh-TW" sz="2400" dirty="0" smtClean="0"/>
          </a:p>
          <a:p>
            <a:endParaRPr lang="zh-TW" altLang="en-US" sz="2400" dirty="0" smtClean="0"/>
          </a:p>
          <a:p>
            <a:endParaRPr lang="zh-TW" altLang="en-US" dirty="0"/>
          </a:p>
        </p:txBody>
      </p:sp>
      <p:pic>
        <p:nvPicPr>
          <p:cNvPr id="3074" name="Picture 2" descr="C:\Users\Administrator\Desktop\20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3786190"/>
            <a:ext cx="4746883" cy="2661492"/>
          </a:xfrm>
          <a:prstGeom prst="rect">
            <a:avLst/>
          </a:prstGeom>
          <a:noFill/>
        </p:spPr>
      </p:pic>
      <p:pic>
        <p:nvPicPr>
          <p:cNvPr id="3075" name="Picture 3" descr="C:\Users\Administrator\Desktop\視覺美學\色彩學01\img-1607574087-72865@9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714752"/>
            <a:ext cx="2786082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200" b="1" dirty="0">
                <a:latin typeface="Adobe 仿宋 Std R" pitchFamily="18" charset="-128"/>
                <a:ea typeface="Adobe 仿宋 Std R" pitchFamily="18" charset="-128"/>
              </a:rPr>
              <a:t>PCCS </a:t>
            </a:r>
            <a:r>
              <a:rPr lang="zh-TW" altLang="en-US" sz="3200" b="1" dirty="0">
                <a:latin typeface="Adobe 仿宋 Std R" pitchFamily="18" charset="-128"/>
                <a:ea typeface="Adobe 仿宋 Std R" pitchFamily="18" charset="-128"/>
              </a:rPr>
              <a:t>體系（實用配色體系）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2400" dirty="0">
                <a:latin typeface="Adobe 仿宋 Std R" pitchFamily="18" charset="-128"/>
                <a:ea typeface="Adobe 仿宋 Std R" pitchFamily="18" charset="-128"/>
              </a:rPr>
              <a:t>日本色彩研究所於西元 </a:t>
            </a:r>
            <a:r>
              <a:rPr lang="en-US" altLang="zh-TW" sz="2400" dirty="0">
                <a:latin typeface="Adobe 仿宋 Std R" pitchFamily="18" charset="-128"/>
                <a:ea typeface="Adobe 仿宋 Std R" pitchFamily="18" charset="-128"/>
              </a:rPr>
              <a:t>1965 </a:t>
            </a:r>
            <a:r>
              <a:rPr lang="zh-TW" altLang="en-US" sz="2400" dirty="0">
                <a:latin typeface="Adobe 仿宋 Std R" pitchFamily="18" charset="-128"/>
                <a:ea typeface="Adobe 仿宋 Std R" pitchFamily="18" charset="-128"/>
              </a:rPr>
              <a:t>年發表了</a:t>
            </a:r>
            <a:r>
              <a:rPr lang="zh-TW" altLang="en-US" sz="2400" dirty="0">
                <a:solidFill>
                  <a:schemeClr val="accent2">
                    <a:lumMod val="75000"/>
                  </a:schemeClr>
                </a:solidFill>
                <a:latin typeface="Adobe 仿宋 Std R" pitchFamily="18" charset="-128"/>
                <a:ea typeface="Adobe 仿宋 Std R" pitchFamily="18" charset="-128"/>
              </a:rPr>
              <a:t>實用性配色用 </a:t>
            </a:r>
            <a:r>
              <a:rPr lang="zh-TW" altLang="en-US" sz="2400" dirty="0">
                <a:latin typeface="Adobe 仿宋 Std R" pitchFamily="18" charset="-128"/>
                <a:ea typeface="Adobe 仿宋 Std R" pitchFamily="18" charset="-128"/>
              </a:rPr>
              <a:t>的色彩體系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。</a:t>
            </a:r>
            <a:endParaRPr lang="en-US" altLang="zh-TW" sz="2400" dirty="0">
              <a:latin typeface="Adobe 仿宋 Std R" pitchFamily="18" charset="-128"/>
              <a:ea typeface="Adobe 仿宋 Std R" pitchFamily="18" charset="-128"/>
            </a:endParaRPr>
          </a:p>
          <a:p>
            <a:endParaRPr lang="zh-TW" altLang="en-US" sz="2400" dirty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en-US" altLang="zh-TW" sz="2400" dirty="0" smtClean="0">
                <a:latin typeface="Adobe 仿宋 Std R" pitchFamily="18" charset="-128"/>
                <a:ea typeface="Adobe 仿宋 Std R" pitchFamily="18" charset="-128"/>
              </a:rPr>
              <a:t>PCCS</a:t>
            </a:r>
            <a:r>
              <a:rPr lang="en-US" altLang="zh-TW" sz="2400" dirty="0">
                <a:latin typeface="Adobe 仿宋 Std R" pitchFamily="18" charset="-128"/>
                <a:ea typeface="Adobe 仿宋 Std R" pitchFamily="18" charset="-128"/>
              </a:rPr>
              <a:t> </a:t>
            </a:r>
            <a:r>
              <a:rPr lang="zh-TW" altLang="en-US" sz="2400" dirty="0">
                <a:latin typeface="Adobe 仿宋 Std R" pitchFamily="18" charset="-128"/>
                <a:ea typeface="Adobe 仿宋 Std R" pitchFamily="18" charset="-128"/>
              </a:rPr>
              <a:t>體系以色彩三要素為基礎，但它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將明</a:t>
            </a:r>
            <a:r>
              <a:rPr lang="zh-TW" altLang="en-US" sz="2400" dirty="0">
                <a:latin typeface="Adobe 仿宋 Std R" pitchFamily="18" charset="-128"/>
                <a:ea typeface="Adobe 仿宋 Std R" pitchFamily="18" charset="-128"/>
              </a:rPr>
              <a:t>度和彩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度合成</a:t>
            </a:r>
            <a:r>
              <a:rPr lang="zh-TW" altLang="en-US" sz="2400" dirty="0">
                <a:latin typeface="Adobe 仿宋 Std R" pitchFamily="18" charset="-128"/>
                <a:ea typeface="Adobe 仿宋 Std R" pitchFamily="18" charset="-128"/>
              </a:rPr>
              <a:t>「色調」 </a:t>
            </a:r>
            <a:r>
              <a:rPr lang="en-US" altLang="zh-TW" sz="2400" dirty="0">
                <a:latin typeface="Adobe 仿宋 Std R" pitchFamily="18" charset="-128"/>
                <a:ea typeface="Adobe 仿宋 Std R" pitchFamily="18" charset="-128"/>
              </a:rPr>
              <a:t>(Tone) </a:t>
            </a:r>
            <a:r>
              <a:rPr lang="zh-TW" altLang="en-US" sz="2400" dirty="0">
                <a:latin typeface="Adobe 仿宋 Std R" pitchFamily="18" charset="-128"/>
                <a:ea typeface="Adobe 仿宋 Std R" pitchFamily="18" charset="-128"/>
              </a:rPr>
              <a:t>，將色彩以色相和色調的觀念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來討論</a:t>
            </a:r>
            <a:r>
              <a:rPr lang="zh-TW" altLang="en-US" sz="2400" dirty="0">
                <a:latin typeface="Adobe 仿宋 Std R" pitchFamily="18" charset="-128"/>
                <a:ea typeface="Adobe 仿宋 Std R" pitchFamily="18" charset="-128"/>
              </a:rPr>
              <a:t>。這種方式和平常表達色彩的情況相似，例如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鮮紅色</a:t>
            </a:r>
            <a:r>
              <a:rPr lang="zh-TW" altLang="en-US" sz="2400" dirty="0">
                <a:latin typeface="Adobe 仿宋 Std R" pitchFamily="18" charset="-128"/>
                <a:ea typeface="Adobe 仿宋 Std R" pitchFamily="18" charset="-128"/>
              </a:rPr>
              <a:t>、淺紅色、粉紅色，「紅」是色相，而「鮮、淺 、粉」即是色調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。</a:t>
            </a:r>
            <a:endParaRPr lang="en-US" altLang="zh-TW" sz="2400" dirty="0" smtClean="0">
              <a:latin typeface="Adobe 仿宋 Std R" pitchFamily="18" charset="-128"/>
              <a:ea typeface="Adobe 仿宋 Std R" pitchFamily="18" charset="-128"/>
            </a:endParaRPr>
          </a:p>
          <a:p>
            <a:pPr>
              <a:buNone/>
            </a:pPr>
            <a:endParaRPr lang="zh-TW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Picture 2" descr="C:\Users\Administrator\Desktop\2-4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357298"/>
            <a:ext cx="6344729" cy="421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200" b="1" dirty="0" smtClean="0">
                <a:latin typeface="Adobe 仿宋 Std R" pitchFamily="18" charset="-128"/>
                <a:ea typeface="Adobe 仿宋 Std R" pitchFamily="18" charset="-128"/>
              </a:rPr>
              <a:t>色彩關係</a:t>
            </a:r>
            <a:endParaRPr lang="zh-TW" altLang="en-US" sz="3200" b="1" dirty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97401"/>
          </a:xfrm>
        </p:spPr>
        <p:txBody>
          <a:bodyPr/>
          <a:lstStyle/>
          <a:p>
            <a:r>
              <a:rPr lang="zh-TW" altLang="en-US" sz="2400" dirty="0" smtClean="0">
                <a:solidFill>
                  <a:schemeClr val="accent2">
                    <a:lumMod val="75000"/>
                  </a:schemeClr>
                </a:solidFill>
                <a:latin typeface="Adobe 仿宋 Std R" pitchFamily="18" charset="-128"/>
                <a:ea typeface="Adobe 仿宋 Std R" pitchFamily="18" charset="-128"/>
              </a:rPr>
              <a:t>同色系：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色相一樣，只做明度彩度上的變化。</a:t>
            </a:r>
            <a:endParaRPr lang="en-US" altLang="zh-TW" sz="24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400" dirty="0" smtClean="0">
                <a:solidFill>
                  <a:schemeClr val="accent2">
                    <a:lumMod val="75000"/>
                  </a:schemeClr>
                </a:solidFill>
                <a:latin typeface="Adobe 仿宋 Std R" pitchFamily="18" charset="-128"/>
                <a:ea typeface="Adobe 仿宋 Std R" pitchFamily="18" charset="-128"/>
              </a:rPr>
              <a:t>相近色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：色相環中的鄰居</a:t>
            </a:r>
            <a:endParaRPr lang="en-US" altLang="zh-TW" sz="24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400" dirty="0" smtClean="0">
                <a:solidFill>
                  <a:schemeClr val="accent2">
                    <a:lumMod val="75000"/>
                  </a:schemeClr>
                </a:solidFill>
                <a:latin typeface="Adobe 仿宋 Std R" pitchFamily="18" charset="-128"/>
                <a:ea typeface="Adobe 仿宋 Std R" pitchFamily="18" charset="-128"/>
              </a:rPr>
              <a:t>補色</a:t>
            </a:r>
            <a:r>
              <a:rPr lang="en-US" altLang="zh-TW" sz="2400" dirty="0" smtClean="0">
                <a:solidFill>
                  <a:schemeClr val="accent2">
                    <a:lumMod val="75000"/>
                  </a:schemeClr>
                </a:solidFill>
                <a:latin typeface="Adobe 仿宋 Std R" pitchFamily="18" charset="-128"/>
                <a:ea typeface="Adobe 仿宋 Std R" pitchFamily="18" charset="-128"/>
              </a:rPr>
              <a:t>/</a:t>
            </a:r>
            <a:r>
              <a:rPr lang="zh-TW" altLang="en-US" sz="2400" dirty="0" smtClean="0">
                <a:solidFill>
                  <a:schemeClr val="accent2">
                    <a:lumMod val="75000"/>
                  </a:schemeClr>
                </a:solidFill>
                <a:latin typeface="Adobe 仿宋 Std R" pitchFamily="18" charset="-128"/>
                <a:ea typeface="Adobe 仿宋 Std R" pitchFamily="18" charset="-128"/>
              </a:rPr>
              <a:t>對比色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：色相環中，相互對面的顏色。達到最高的對比，給予鮮明且強烈的印象</a:t>
            </a:r>
            <a:endParaRPr lang="en-US" altLang="zh-TW" sz="24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400" dirty="0" smtClean="0">
                <a:solidFill>
                  <a:schemeClr val="accent2">
                    <a:lumMod val="75000"/>
                  </a:schemeClr>
                </a:solidFill>
                <a:latin typeface="Adobe 仿宋 Std R" pitchFamily="18" charset="-128"/>
                <a:ea typeface="Adobe 仿宋 Std R" pitchFamily="18" charset="-128"/>
              </a:rPr>
              <a:t>分割補色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：補色的鄰居</a:t>
            </a:r>
            <a:endParaRPr lang="en-US" altLang="zh-TW" sz="2400" dirty="0" smtClean="0">
              <a:latin typeface="Adobe 仿宋 Std R" pitchFamily="18" charset="-128"/>
              <a:ea typeface="Adobe 仿宋 Std R" pitchFamily="18" charset="-128"/>
            </a:endParaRPr>
          </a:p>
          <a:p>
            <a:endParaRPr lang="zh-TW" altLang="en-US" dirty="0"/>
          </a:p>
        </p:txBody>
      </p:sp>
      <p:pic>
        <p:nvPicPr>
          <p:cNvPr id="5" name="Picture 2" descr="C:\Users\Administrator\Desktop\340px-Farbkreis_Itten_1961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928934"/>
            <a:ext cx="3238500" cy="3238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600" b="1" dirty="0" smtClean="0">
                <a:latin typeface="Adobe 仿宋 Std R" pitchFamily="18" charset="-128"/>
                <a:ea typeface="Adobe 仿宋 Std R" pitchFamily="18" charset="-128"/>
              </a:rPr>
              <a:t>韓國商品廣告</a:t>
            </a:r>
            <a:endParaRPr lang="zh-TW" altLang="en-US" sz="3600" b="1" dirty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以下廣告使用不同的配色關係，能達到什麼樣的視覺效果呢？</a:t>
            </a:r>
            <a:b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</a:br>
            <a:r>
              <a:rPr lang="zh-TW" altLang="en-US" dirty="0" smtClean="0"/>
              <a:t/>
            </a:r>
            <a:br>
              <a:rPr lang="zh-TW" altLang="en-US" dirty="0" smtClean="0"/>
            </a:b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482" name="Picture 2" descr="C:\Users\Administrator\Desktop\1539683134389p5oopnqp3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85728"/>
            <a:ext cx="7429500" cy="6219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1506" name="Picture 2" descr="C:\Users\Administrator\Desktop\1539683134483o80383q2n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642918"/>
            <a:ext cx="7334250" cy="5619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色彩是什麼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1666</a:t>
            </a:r>
            <a:r>
              <a:rPr lang="zh-TW" altLang="en-US" sz="2800" dirty="0" smtClean="0"/>
              <a:t>牛頓色散實驗</a:t>
            </a:r>
            <a:endParaRPr lang="en-US" altLang="zh-TW" sz="2800" dirty="0" smtClean="0"/>
          </a:p>
          <a:p>
            <a:r>
              <a:rPr lang="zh-TW" altLang="en-US" sz="2800" dirty="0" smtClean="0"/>
              <a:t>可見光：波長最長</a:t>
            </a:r>
            <a:r>
              <a:rPr lang="en-US" altLang="zh-TW" sz="2800" dirty="0" smtClean="0"/>
              <a:t>-</a:t>
            </a:r>
            <a:r>
              <a:rPr lang="zh-TW" altLang="en-US" sz="2800" dirty="0" smtClean="0"/>
              <a:t>紅色，波長最短</a:t>
            </a:r>
            <a:r>
              <a:rPr lang="en-US" altLang="zh-TW" sz="2800" dirty="0" smtClean="0"/>
              <a:t>-</a:t>
            </a:r>
            <a:r>
              <a:rPr lang="zh-TW" altLang="en-US" sz="2800" dirty="0" smtClean="0"/>
              <a:t>紫色</a:t>
            </a:r>
            <a:endParaRPr lang="zh-TW" altLang="en-US" sz="2800" dirty="0"/>
          </a:p>
        </p:txBody>
      </p:sp>
      <p:pic>
        <p:nvPicPr>
          <p:cNvPr id="1026" name="Picture 2" descr="C:\Users\Administrator\Desktop\22017480556279_2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429000"/>
            <a:ext cx="3786214" cy="2524143"/>
          </a:xfrm>
          <a:prstGeom prst="rect">
            <a:avLst/>
          </a:prstGeom>
          <a:noFill/>
        </p:spPr>
      </p:pic>
      <p:pic>
        <p:nvPicPr>
          <p:cNvPr id="4" name="Picture 2" descr="C:\Users\Administrator\Desktop\spectru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59249" y="3429001"/>
            <a:ext cx="4793490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2530" name="Picture 2" descr="C:\Users\Administrator\Desktop\1539683134526srnr909pn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57166"/>
            <a:ext cx="7181850" cy="6067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互補色較少見，主要還是在補色分割範圍內的應用變化，這樣既能達到很好的視覺對比效果又能使畫面融合度較高</a:t>
            </a:r>
            <a:endParaRPr lang="zh-TW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098" name="Picture 2" descr="C:\Users\Administrator\Desktop\000001_15620483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33396"/>
            <a:ext cx="4695825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122" name="Picture 2" descr="C:\Users\Administrator\Desktop\Vogue-Turkey-943x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-24"/>
            <a:ext cx="5072097" cy="6884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146" name="Picture 2" descr="C:\Users\Administrator\Desktop\cover-787x102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-20357"/>
            <a:ext cx="5286412" cy="68783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0" name="Picture 2" descr="C:\Users\Administrator\Desktop\resized_1500x1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573785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4" name="Picture 2" descr="C:\Users\Administrator\Desktop\91ENTEa40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0"/>
            <a:ext cx="5143536" cy="69411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重點配色</a:t>
            </a:r>
            <a:endParaRPr lang="zh-TW" altLang="en-US" dirty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14282" y="1571612"/>
            <a:ext cx="8229600" cy="4525963"/>
          </a:xfrm>
        </p:spPr>
        <p:txBody>
          <a:bodyPr/>
          <a:lstStyle/>
          <a:p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安全牌配色</a:t>
            </a:r>
            <a:r>
              <a:rPr lang="en-US" altLang="zh-TW" dirty="0" smtClean="0">
                <a:latin typeface="Adobe 仿宋 Std R" pitchFamily="18" charset="-128"/>
                <a:ea typeface="Adobe 仿宋 Std R" pitchFamily="18" charset="-128"/>
              </a:rPr>
              <a:t>+</a:t>
            </a:r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少量跳色</a:t>
            </a:r>
            <a:endParaRPr lang="en-US" altLang="zh-TW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主色：輔助色：強調色</a:t>
            </a:r>
            <a:r>
              <a:rPr lang="en-US" altLang="zh-TW" dirty="0" smtClean="0">
                <a:latin typeface="Adobe 仿宋 Std R" pitchFamily="18" charset="-128"/>
                <a:ea typeface="Adobe 仿宋 Std R" pitchFamily="18" charset="-128"/>
              </a:rPr>
              <a:t>=6:3:1</a:t>
            </a:r>
          </a:p>
          <a:p>
            <a:endParaRPr lang="zh-TW" altLang="en-US" dirty="0"/>
          </a:p>
        </p:txBody>
      </p:sp>
      <p:pic>
        <p:nvPicPr>
          <p:cNvPr id="1026" name="Picture 2" descr="C:\Users\Administrator\Desktop\7ed7552a14e82922bc06d4bb49e660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450" y="3286124"/>
            <a:ext cx="5313558" cy="3071834"/>
          </a:xfrm>
          <a:prstGeom prst="rect">
            <a:avLst/>
          </a:prstGeom>
          <a:noFill/>
        </p:spPr>
      </p:pic>
      <p:pic>
        <p:nvPicPr>
          <p:cNvPr id="1027" name="Picture 3" descr="C:\Users\Administrator\Desktop\a7986fb9b10ec49d14a4ced0bdd285d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285992"/>
            <a:ext cx="2714646" cy="40719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Adobe color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TW" dirty="0" smtClean="0">
                <a:hlinkClick r:id="rId2"/>
              </a:rPr>
              <a:t>https://color.adobe.com/create/color-wheel</a:t>
            </a:r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200" b="1" dirty="0" smtClean="0">
                <a:latin typeface="Adobe 仿宋 Std R" pitchFamily="18" charset="-128"/>
                <a:ea typeface="Adobe 仿宋 Std R" pitchFamily="18" charset="-128"/>
              </a:rPr>
              <a:t>海報、繪畫的用色</a:t>
            </a:r>
            <a:endParaRPr lang="zh-TW" altLang="en-US" sz="3200" b="1" dirty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訴求不同，偏好使用的色系也不一樣</a:t>
            </a:r>
            <a:endParaRPr lang="en-US" altLang="zh-TW" sz="2800" dirty="0" smtClean="0">
              <a:latin typeface="Adobe 仿宋 Std R" pitchFamily="18" charset="-128"/>
              <a:ea typeface="Adobe 仿宋 Std R" pitchFamily="18" charset="-128"/>
            </a:endParaRPr>
          </a:p>
          <a:p>
            <a:endParaRPr lang="en-US" altLang="zh-TW" sz="28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強烈、激昂</a:t>
            </a:r>
            <a:endParaRPr lang="en-US" altLang="zh-TW" sz="28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平靜、柔和</a:t>
            </a:r>
            <a:endParaRPr lang="en-US" altLang="zh-TW" sz="28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優雅、安定</a:t>
            </a:r>
            <a:endParaRPr lang="en-US" altLang="zh-TW" sz="2800" dirty="0" smtClean="0">
              <a:latin typeface="Adobe 仿宋 Std R" pitchFamily="18" charset="-128"/>
              <a:ea typeface="Adobe 仿宋 Std R" pitchFamily="18" charset="-128"/>
            </a:endParaRP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色彩如何被感覺？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自然光照射於物體</a:t>
            </a:r>
            <a:r>
              <a:rPr lang="en-US" altLang="zh-TW" dirty="0" smtClean="0"/>
              <a:t>-</a:t>
            </a:r>
            <a:r>
              <a:rPr lang="zh-TW" altLang="en-US" dirty="0" smtClean="0"/>
              <a:t>反射部分光</a:t>
            </a:r>
            <a:r>
              <a:rPr lang="en-US" altLang="zh-TW" dirty="0" smtClean="0"/>
              <a:t>-</a:t>
            </a:r>
            <a:r>
              <a:rPr lang="zh-TW" altLang="en-US" dirty="0" smtClean="0"/>
              <a:t>進入眼睛</a:t>
            </a:r>
            <a:endParaRPr lang="en-US" altLang="zh-TW" dirty="0" smtClean="0"/>
          </a:p>
          <a:p>
            <a:r>
              <a:rPr lang="en-US" altLang="zh-TW" dirty="0" smtClean="0"/>
              <a:t>100%</a:t>
            </a:r>
            <a:r>
              <a:rPr lang="zh-TW" altLang="en-US" dirty="0" smtClean="0"/>
              <a:t>反射</a:t>
            </a:r>
            <a:r>
              <a:rPr lang="en-US" altLang="zh-TW" dirty="0" smtClean="0"/>
              <a:t>-</a:t>
            </a:r>
            <a:r>
              <a:rPr lang="zh-TW" altLang="en-US" dirty="0" smtClean="0"/>
              <a:t>看起來白</a:t>
            </a:r>
            <a:endParaRPr lang="en-US" altLang="zh-TW" dirty="0" smtClean="0"/>
          </a:p>
          <a:p>
            <a:r>
              <a:rPr lang="en-US" altLang="zh-TW" dirty="0" smtClean="0"/>
              <a:t>100%</a:t>
            </a:r>
            <a:r>
              <a:rPr lang="zh-TW" altLang="en-US" dirty="0" smtClean="0"/>
              <a:t>吸收</a:t>
            </a:r>
            <a:r>
              <a:rPr lang="en-US" altLang="zh-TW" dirty="0" smtClean="0"/>
              <a:t>-</a:t>
            </a:r>
            <a:r>
              <a:rPr lang="zh-TW" altLang="en-US" dirty="0" smtClean="0"/>
              <a:t>看起來黑</a:t>
            </a:r>
            <a:endParaRPr lang="zh-TW" altLang="en-US" dirty="0"/>
          </a:p>
        </p:txBody>
      </p:sp>
      <p:pic>
        <p:nvPicPr>
          <p:cNvPr id="2050" name="Picture 2" descr="C:\Users\Administrator\Desktop\img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4500570"/>
            <a:ext cx="4660900" cy="1435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200" b="1" dirty="0" smtClean="0">
                <a:latin typeface="Adobe 仿宋 Std R" pitchFamily="18" charset="-128"/>
                <a:ea typeface="Adobe 仿宋 Std R" pitchFamily="18" charset="-128"/>
              </a:rPr>
              <a:t>平靜、柔和</a:t>
            </a:r>
            <a:endParaRPr lang="zh-TW" altLang="en-US" sz="3200" b="1" dirty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0722" name="Picture 2" descr="C:\Users\Administrator\Desktop\240px-Millet_Gleaner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4973" y="2428868"/>
            <a:ext cx="3665589" cy="2933529"/>
          </a:xfrm>
          <a:prstGeom prst="rect">
            <a:avLst/>
          </a:prstGeom>
          <a:noFill/>
        </p:spPr>
      </p:pic>
      <p:pic>
        <p:nvPicPr>
          <p:cNvPr id="30723" name="Picture 3" descr="C:\Users\Administrator\Desktop\1508261817132669-450x37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428868"/>
            <a:ext cx="3524285" cy="2921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200" b="1" dirty="0" smtClean="0">
                <a:latin typeface="Adobe 仿宋 Std R" pitchFamily="18" charset="-128"/>
                <a:ea typeface="Adobe 仿宋 Std R" pitchFamily="18" charset="-128"/>
              </a:rPr>
              <a:t>強烈、激昂</a:t>
            </a:r>
            <a:endParaRPr lang="zh-TW" altLang="en-US" sz="32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6386" name="Picture 2" descr="C:\Users\Administrator\Desktop\unnam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3714750" cy="4876800"/>
          </a:xfrm>
          <a:prstGeom prst="rect">
            <a:avLst/>
          </a:prstGeom>
          <a:noFill/>
        </p:spPr>
      </p:pic>
      <p:pic>
        <p:nvPicPr>
          <p:cNvPr id="16387" name="Picture 3" descr="C:\Users\Administrator\Desktop\20200512_1589306993119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8691" y="2214554"/>
            <a:ext cx="4105275" cy="2924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200" b="1" dirty="0" smtClean="0">
                <a:latin typeface="Adobe 仿宋 Std R" pitchFamily="18" charset="-128"/>
                <a:ea typeface="Adobe 仿宋 Std R" pitchFamily="18" charset="-128"/>
              </a:rPr>
              <a:t>優雅、安定</a:t>
            </a:r>
            <a:endParaRPr lang="en-US" altLang="zh-TW" sz="3200" b="1" dirty="0" smtClean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6072206"/>
            <a:ext cx="8229600" cy="428628"/>
          </a:xfrm>
        </p:spPr>
        <p:txBody>
          <a:bodyPr>
            <a:normAutofit lnSpcReduction="10000"/>
          </a:bodyPr>
          <a:lstStyle/>
          <a:p>
            <a:r>
              <a:rPr lang="en-US" altLang="zh-TW" sz="2400" dirty="0" err="1" smtClean="0"/>
              <a:t>Morandi</a:t>
            </a:r>
            <a:endParaRPr lang="zh-TW" altLang="en-US" sz="2400" dirty="0"/>
          </a:p>
        </p:txBody>
      </p:sp>
      <p:pic>
        <p:nvPicPr>
          <p:cNvPr id="18434" name="Picture 2" descr="C:\Users\Administrator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2466975" cy="1847851"/>
          </a:xfrm>
          <a:prstGeom prst="rect">
            <a:avLst/>
          </a:prstGeom>
          <a:noFill/>
        </p:spPr>
      </p:pic>
      <p:pic>
        <p:nvPicPr>
          <p:cNvPr id="18435" name="Picture 3" descr="C:\Users\Administrator\Desktop\images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1643050"/>
            <a:ext cx="2495550" cy="1838325"/>
          </a:xfrm>
          <a:prstGeom prst="rect">
            <a:avLst/>
          </a:prstGeom>
          <a:noFill/>
        </p:spPr>
      </p:pic>
      <p:pic>
        <p:nvPicPr>
          <p:cNvPr id="18436" name="Picture 4" descr="C:\Users\Administrator\Desktop\images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614799"/>
            <a:ext cx="2286016" cy="1838003"/>
          </a:xfrm>
          <a:prstGeom prst="rect">
            <a:avLst/>
          </a:prstGeom>
          <a:noFill/>
        </p:spPr>
      </p:pic>
      <p:pic>
        <p:nvPicPr>
          <p:cNvPr id="18437" name="Picture 5" descr="C:\Users\Administrator\Desktop\下載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4357695"/>
            <a:ext cx="2588530" cy="1643074"/>
          </a:xfrm>
          <a:prstGeom prst="rect">
            <a:avLst/>
          </a:prstGeom>
          <a:noFill/>
        </p:spPr>
      </p:pic>
      <p:pic>
        <p:nvPicPr>
          <p:cNvPr id="18439" name="Picture 7" descr="C:\Users\Administrator\Desktop\下載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3857628"/>
            <a:ext cx="2143125" cy="2143125"/>
          </a:xfrm>
          <a:prstGeom prst="rect">
            <a:avLst/>
          </a:prstGeom>
          <a:noFill/>
        </p:spPr>
      </p:pic>
      <p:pic>
        <p:nvPicPr>
          <p:cNvPr id="18440" name="Picture 8" descr="C:\Users\Administrator\Desktop\images (3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3981468"/>
            <a:ext cx="2266950" cy="2019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b="1" dirty="0" smtClean="0"/>
              <a:t>調色小競賽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10</a:t>
            </a:r>
            <a:r>
              <a:rPr lang="zh-TW" altLang="en-US" dirty="0" smtClean="0"/>
              <a:t>名選手</a:t>
            </a:r>
            <a:endParaRPr lang="en-US" altLang="zh-TW" dirty="0" smtClean="0"/>
          </a:p>
          <a:p>
            <a:r>
              <a:rPr lang="zh-TW" altLang="en-US" dirty="0" smtClean="0"/>
              <a:t>規則：依照指定調出最相近的顏色，塗在對應處，下課時一人一票進行投票。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9218" name="Picture 2" descr="C:\Users\Administrator\Desktop\S__73564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57244"/>
            <a:ext cx="3657600" cy="5486400"/>
          </a:xfrm>
          <a:prstGeom prst="rect">
            <a:avLst/>
          </a:prstGeom>
          <a:noFill/>
        </p:spPr>
      </p:pic>
      <p:pic>
        <p:nvPicPr>
          <p:cNvPr id="9219" name="Picture 3" descr="C:\Users\Administrator\Desktop\S__73564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0614" y="657244"/>
            <a:ext cx="3657600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286380" y="1214422"/>
            <a:ext cx="3443254" cy="5168905"/>
          </a:xfrm>
        </p:spPr>
        <p:txBody>
          <a:bodyPr/>
          <a:lstStyle/>
          <a:p>
            <a:r>
              <a:rPr lang="zh-TW" altLang="en-US" dirty="0" smtClean="0"/>
              <a:t>明度偏高</a:t>
            </a:r>
            <a:endParaRPr lang="en-US" altLang="zh-TW" dirty="0" smtClean="0"/>
          </a:p>
          <a:p>
            <a:r>
              <a:rPr lang="zh-TW" altLang="en-US" dirty="0" smtClean="0"/>
              <a:t>彩度低</a:t>
            </a:r>
            <a:endParaRPr lang="en-US" altLang="zh-TW" dirty="0" smtClean="0"/>
          </a:p>
          <a:p>
            <a:endParaRPr lang="en-US" altLang="zh-TW" dirty="0"/>
          </a:p>
          <a:p>
            <a:pPr>
              <a:buNone/>
            </a:pPr>
            <a:endParaRPr lang="zh-TW" altLang="en-US" dirty="0"/>
          </a:p>
        </p:txBody>
      </p:sp>
      <p:pic>
        <p:nvPicPr>
          <p:cNvPr id="17410" name="Picture 2" descr="C:\Users\Administrator\Desktop\d8b90fc64ff88947bd54992a22de792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14422"/>
            <a:ext cx="4548035" cy="4519610"/>
          </a:xfrm>
          <a:prstGeom prst="rect">
            <a:avLst/>
          </a:prstGeom>
          <a:noFill/>
        </p:spPr>
      </p:pic>
      <p:sp>
        <p:nvSpPr>
          <p:cNvPr id="6" name="文字方塊 5"/>
          <p:cNvSpPr txBox="1"/>
          <p:nvPr/>
        </p:nvSpPr>
        <p:spPr>
          <a:xfrm>
            <a:off x="928662" y="214311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</a:t>
            </a:r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2428860" y="363117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2</a:t>
            </a:r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4572000" y="364331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3</a:t>
            </a:r>
            <a:endParaRPr lang="zh-TW" altLang="en-US" dirty="0"/>
          </a:p>
        </p:txBody>
      </p:sp>
      <p:sp>
        <p:nvSpPr>
          <p:cNvPr id="9" name="文字方塊 8"/>
          <p:cNvSpPr txBox="1"/>
          <p:nvPr/>
        </p:nvSpPr>
        <p:spPr>
          <a:xfrm>
            <a:off x="928662" y="364331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4</a:t>
            </a:r>
            <a:endParaRPr lang="zh-TW" alt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2428860" y="513137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5</a:t>
            </a:r>
            <a:endParaRPr lang="zh-TW" altLang="en-US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1643042" y="142873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6</a:t>
            </a:r>
            <a:endParaRPr lang="zh-TW" altLang="en-US" dirty="0"/>
          </a:p>
        </p:txBody>
      </p:sp>
      <p:sp>
        <p:nvSpPr>
          <p:cNvPr id="12" name="文字方塊 11"/>
          <p:cNvSpPr txBox="1"/>
          <p:nvPr/>
        </p:nvSpPr>
        <p:spPr>
          <a:xfrm>
            <a:off x="3143240" y="148803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7</a:t>
            </a:r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3929058" y="220241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8</a:t>
            </a:r>
            <a:endParaRPr lang="zh-TW" altLang="en-US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2428860" y="214311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9</a:t>
            </a:r>
            <a:endParaRPr lang="zh-TW" altLang="en-US" dirty="0"/>
          </a:p>
        </p:txBody>
      </p:sp>
      <p:sp>
        <p:nvSpPr>
          <p:cNvPr id="15" name="文字方塊 14"/>
          <p:cNvSpPr txBox="1"/>
          <p:nvPr/>
        </p:nvSpPr>
        <p:spPr>
          <a:xfrm>
            <a:off x="3071802" y="513137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10</a:t>
            </a:r>
            <a:endParaRPr lang="zh-TW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429256" y="2643182"/>
            <a:ext cx="3326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(</a:t>
            </a:r>
            <a:r>
              <a:rPr lang="zh-TW" altLang="en-US" dirty="0" smtClean="0"/>
              <a:t>幾乎都加入了大量白及少量灰</a:t>
            </a:r>
            <a:r>
              <a:rPr lang="en-US" altLang="zh-TW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23555" name="Picture 3" descr="C:\Users\Administrator\Desktop\shutterstock_43461178-2048x2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643050"/>
            <a:ext cx="4429156" cy="4429157"/>
          </a:xfrm>
          <a:prstGeom prst="rect">
            <a:avLst/>
          </a:prstGeom>
          <a:noFill/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/>
          <a:lstStyle/>
          <a:p>
            <a:r>
              <a:rPr lang="zh-TW" altLang="en-US" b="1" dirty="0" smtClean="0">
                <a:latin typeface="Adobe 仿宋 Std R" pitchFamily="18" charset="-128"/>
                <a:ea typeface="Adobe 仿宋 Std R" pitchFamily="18" charset="-128"/>
              </a:rPr>
              <a:t>色彩感覺</a:t>
            </a:r>
            <a:endParaRPr lang="zh-TW" altLang="en-US" b="1" dirty="0">
              <a:latin typeface="Adobe 仿宋 Std R" pitchFamily="18" charset="-128"/>
              <a:ea typeface="Adobe 仿宋 Std R" pitchFamily="18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如何透過顏色表達溫度、情感</a:t>
            </a:r>
            <a:r>
              <a:rPr lang="zh-TW" altLang="en-US" dirty="0">
                <a:latin typeface="Adobe 仿宋 Std R" pitchFamily="18" charset="-128"/>
                <a:ea typeface="Adobe 仿宋 Std R" pitchFamily="18" charset="-128"/>
              </a:rPr>
              <a:t>？</a:t>
            </a:r>
            <a:endParaRPr lang="en-US" altLang="zh-TW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dirty="0">
                <a:latin typeface="Adobe 仿宋 Std R" pitchFamily="18" charset="-128"/>
                <a:ea typeface="Adobe 仿宋 Std R" pitchFamily="18" charset="-128"/>
              </a:rPr>
              <a:t>明亮的</a:t>
            </a:r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顏色</a:t>
            </a:r>
            <a:r>
              <a:rPr lang="en-US" altLang="zh-TW" dirty="0" smtClean="0">
                <a:latin typeface="Adobe 仿宋 Std R" pitchFamily="18" charset="-128"/>
                <a:ea typeface="Adobe 仿宋 Std R" pitchFamily="18" charset="-128"/>
              </a:rPr>
              <a:t>-</a:t>
            </a:r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活潑開朗？灰暗的顏色</a:t>
            </a:r>
            <a:r>
              <a:rPr lang="en-US" altLang="zh-TW" dirty="0" smtClean="0">
                <a:latin typeface="Adobe 仿宋 Std R" pitchFamily="18" charset="-128"/>
                <a:ea typeface="Adobe 仿宋 Std R" pitchFamily="18" charset="-128"/>
              </a:rPr>
              <a:t>-</a:t>
            </a:r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憂鬱？</a:t>
            </a:r>
            <a:endParaRPr lang="en-US" altLang="zh-TW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兒童用品的顏色</a:t>
            </a:r>
            <a:endParaRPr lang="en-US" altLang="zh-TW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dirty="0">
                <a:latin typeface="Adobe 仿宋 Std R" pitchFamily="18" charset="-128"/>
                <a:ea typeface="Adobe 仿宋 Std R" pitchFamily="18" charset="-128"/>
              </a:rPr>
              <a:t>大自然當中的</a:t>
            </a:r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顏色</a:t>
            </a:r>
            <a:endParaRPr lang="zh-TW" altLang="en-US" dirty="0">
              <a:latin typeface="Adobe 仿宋 Std R" pitchFamily="18" charset="-128"/>
              <a:ea typeface="Adobe 仿宋 Std R" pitchFamily="18" charset="-128"/>
            </a:endParaRPr>
          </a:p>
        </p:txBody>
      </p:sp>
      <p:pic>
        <p:nvPicPr>
          <p:cNvPr id="37890" name="Picture 2" descr="C:\Users\Administrator\Desktop\1(44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3571876"/>
            <a:ext cx="4028793" cy="2687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 descr="C:\Users\Administrator\Desktop\SG 10721 Toy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960" y="500042"/>
            <a:ext cx="8678758" cy="56197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600" b="1" dirty="0" smtClean="0">
                <a:latin typeface="Adobe 仿宋 Std R" pitchFamily="18" charset="-128"/>
                <a:ea typeface="Adobe 仿宋 Std R" pitchFamily="18" charset="-128"/>
              </a:rPr>
              <a:t>色彩的溫度感覺</a:t>
            </a:r>
            <a:endParaRPr lang="zh-TW" altLang="en-US" sz="3600" b="1" dirty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暖色</a:t>
            </a:r>
            <a:r>
              <a:rPr lang="en-US" altLang="zh-TW" dirty="0" smtClean="0">
                <a:latin typeface="Adobe 仿宋 Std R" pitchFamily="18" charset="-128"/>
                <a:ea typeface="Adobe 仿宋 Std R" pitchFamily="18" charset="-128"/>
              </a:rPr>
              <a:t>/</a:t>
            </a:r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冷色</a:t>
            </a:r>
            <a:r>
              <a:rPr lang="en-US" altLang="zh-TW" dirty="0" smtClean="0">
                <a:latin typeface="Adobe 仿宋 Std R" pitchFamily="18" charset="-128"/>
                <a:ea typeface="Adobe 仿宋 Std R" pitchFamily="18" charset="-128"/>
              </a:rPr>
              <a:t>/</a:t>
            </a:r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中性色</a:t>
            </a:r>
            <a:endParaRPr lang="en-US" altLang="zh-TW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dirty="0">
                <a:latin typeface="Adobe 仿宋 Std R" pitchFamily="18" charset="-128"/>
                <a:ea typeface="Adobe 仿宋 Std R" pitchFamily="18" charset="-128"/>
              </a:rPr>
              <a:t>冷色系：有安撫、冷靜的情緒效果，也會散發出悲傷的味道。</a:t>
            </a:r>
          </a:p>
          <a:p>
            <a:r>
              <a:rPr lang="zh-TW" altLang="en-US" dirty="0">
                <a:latin typeface="Adobe 仿宋 Std R" pitchFamily="18" charset="-128"/>
                <a:ea typeface="Adobe 仿宋 Std R" pitchFamily="18" charset="-128"/>
              </a:rPr>
              <a:t>暖色系：刺激開心、樂觀、活力的情緒，也</a:t>
            </a:r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會刺激</a:t>
            </a:r>
            <a:r>
              <a:rPr lang="zh-TW" altLang="en-US" dirty="0">
                <a:latin typeface="Adobe 仿宋 Std R" pitchFamily="18" charset="-128"/>
                <a:ea typeface="Adobe 仿宋 Std R" pitchFamily="18" charset="-128"/>
              </a:rPr>
              <a:t>注意力。</a:t>
            </a:r>
          </a:p>
          <a:p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85804" y="1785926"/>
            <a:ext cx="8229600" cy="4525963"/>
          </a:xfrm>
        </p:spPr>
        <p:txBody>
          <a:bodyPr>
            <a:normAutofit/>
          </a:bodyPr>
          <a:lstStyle/>
          <a:p>
            <a:r>
              <a:rPr lang="zh-TW" altLang="en-US" sz="2800" b="1" dirty="0" smtClean="0">
                <a:latin typeface="Adobe 仿宋 Std R" pitchFamily="18" charset="-128"/>
                <a:ea typeface="Adobe 仿宋 Std R" pitchFamily="18" charset="-128"/>
              </a:rPr>
              <a:t>無彩色，黑、灰、白 </a:t>
            </a:r>
            <a:endParaRPr lang="en-US" altLang="zh-TW" sz="2800" b="1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800" b="1" dirty="0" smtClean="0">
                <a:latin typeface="Adobe 仿宋 Std R" pitchFamily="18" charset="-128"/>
                <a:ea typeface="Adobe 仿宋 Std R" pitchFamily="18" charset="-128"/>
              </a:rPr>
              <a:t>有彩色</a:t>
            </a:r>
            <a:endParaRPr lang="en-US" altLang="zh-TW" sz="2800" b="1" dirty="0" smtClean="0">
              <a:latin typeface="Adobe 仿宋 Std R" pitchFamily="18" charset="-128"/>
              <a:ea typeface="Adobe 仿宋 Std R" pitchFamily="18" charset="-128"/>
            </a:endParaRPr>
          </a:p>
          <a:p>
            <a:endParaRPr lang="en-US" altLang="zh-TW" sz="2800" b="1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en-US" sz="2800" b="1" dirty="0">
                <a:latin typeface="Adobe 仿宋 Std R" pitchFamily="18" charset="-128"/>
                <a:ea typeface="Adobe 仿宋 Std R" pitchFamily="18" charset="-128"/>
              </a:rPr>
              <a:t> </a:t>
            </a:r>
            <a:r>
              <a:rPr lang="zh-TW" altLang="en-US" sz="2800" b="1" dirty="0" smtClean="0">
                <a:latin typeface="Adobe 仿宋 Std R" pitchFamily="18" charset="-128"/>
                <a:ea typeface="Adobe 仿宋 Std R" pitchFamily="18" charset="-128"/>
              </a:rPr>
              <a:t>色彩三要素</a:t>
            </a:r>
          </a:p>
          <a:p>
            <a:r>
              <a:rPr lang="en-US" altLang="zh-TW" sz="2800" b="1" dirty="0" smtClean="0">
                <a:latin typeface="Adobe 仿宋 Std R" pitchFamily="18" charset="-128"/>
                <a:ea typeface="Adobe 仿宋 Std R" pitchFamily="18" charset="-128"/>
              </a:rPr>
              <a:t>1. </a:t>
            </a:r>
            <a:r>
              <a:rPr lang="zh-TW" altLang="en-US" sz="2800" b="1" dirty="0" smtClean="0">
                <a:latin typeface="Adobe 仿宋 Std R" pitchFamily="18" charset="-128"/>
                <a:ea typeface="Adobe 仿宋 Std R" pitchFamily="18" charset="-128"/>
              </a:rPr>
              <a:t>色相 </a:t>
            </a:r>
            <a:r>
              <a:rPr lang="en-US" altLang="zh-TW" sz="2800" b="1" dirty="0" smtClean="0">
                <a:latin typeface="Adobe 仿宋 Std R" pitchFamily="18" charset="-128"/>
                <a:ea typeface="Adobe 仿宋 Std R" pitchFamily="18" charset="-128"/>
              </a:rPr>
              <a:t>(</a:t>
            </a:r>
            <a:r>
              <a:rPr lang="en-US" sz="2800" b="1" dirty="0" smtClean="0">
                <a:latin typeface="Adobe 仿宋 Std R" pitchFamily="18" charset="-128"/>
                <a:ea typeface="Adobe 仿宋 Std R" pitchFamily="18" charset="-128"/>
              </a:rPr>
              <a:t>Hue) </a:t>
            </a:r>
          </a:p>
          <a:p>
            <a:r>
              <a:rPr lang="en-US" sz="2800" b="1" dirty="0" smtClean="0">
                <a:latin typeface="Adobe 仿宋 Std R" pitchFamily="18" charset="-128"/>
                <a:ea typeface="Adobe 仿宋 Std R" pitchFamily="18" charset="-128"/>
              </a:rPr>
              <a:t>2. </a:t>
            </a:r>
            <a:r>
              <a:rPr lang="zh-TW" altLang="en-US" sz="2800" b="1" dirty="0" smtClean="0">
                <a:latin typeface="Adobe 仿宋 Std R" pitchFamily="18" charset="-128"/>
                <a:ea typeface="Adobe 仿宋 Std R" pitchFamily="18" charset="-128"/>
              </a:rPr>
              <a:t>明度 </a:t>
            </a:r>
            <a:r>
              <a:rPr lang="en-US" altLang="zh-TW" sz="2800" b="1" dirty="0" smtClean="0">
                <a:latin typeface="Adobe 仿宋 Std R" pitchFamily="18" charset="-128"/>
                <a:ea typeface="Adobe 仿宋 Std R" pitchFamily="18" charset="-128"/>
              </a:rPr>
              <a:t>(</a:t>
            </a:r>
            <a:r>
              <a:rPr lang="en-US" sz="2800" b="1" dirty="0" smtClean="0">
                <a:latin typeface="Adobe 仿宋 Std R" pitchFamily="18" charset="-128"/>
                <a:ea typeface="Adobe 仿宋 Std R" pitchFamily="18" charset="-128"/>
              </a:rPr>
              <a:t>Value) </a:t>
            </a:r>
          </a:p>
          <a:p>
            <a:r>
              <a:rPr lang="en-US" sz="2800" b="1" dirty="0" smtClean="0">
                <a:latin typeface="Adobe 仿宋 Std R" pitchFamily="18" charset="-128"/>
                <a:ea typeface="Adobe 仿宋 Std R" pitchFamily="18" charset="-128"/>
              </a:rPr>
              <a:t>3. </a:t>
            </a:r>
            <a:r>
              <a:rPr lang="zh-TW" altLang="en-US" sz="2800" b="1" dirty="0" smtClean="0">
                <a:latin typeface="Adobe 仿宋 Std R" pitchFamily="18" charset="-128"/>
                <a:ea typeface="Adobe 仿宋 Std R" pitchFamily="18" charset="-128"/>
              </a:rPr>
              <a:t>彩度 </a:t>
            </a:r>
            <a:r>
              <a:rPr lang="en-US" altLang="zh-TW" sz="2800" b="1" dirty="0" smtClean="0">
                <a:latin typeface="Adobe 仿宋 Std R" pitchFamily="18" charset="-128"/>
                <a:ea typeface="Adobe 仿宋 Std R" pitchFamily="18" charset="-128"/>
              </a:rPr>
              <a:t>(</a:t>
            </a:r>
            <a:r>
              <a:rPr lang="en-US" sz="2800" b="1" dirty="0" err="1" smtClean="0">
                <a:latin typeface="Adobe 仿宋 Std R" pitchFamily="18" charset="-128"/>
                <a:ea typeface="Adobe 仿宋 Std R" pitchFamily="18" charset="-128"/>
              </a:rPr>
              <a:t>Chroma</a:t>
            </a:r>
            <a:r>
              <a:rPr lang="en-US" sz="2800" b="1" dirty="0" smtClean="0">
                <a:latin typeface="Adobe 仿宋 Std R" pitchFamily="18" charset="-128"/>
                <a:ea typeface="Adobe 仿宋 Std R" pitchFamily="18" charset="-128"/>
              </a:rPr>
              <a:t>)</a:t>
            </a:r>
            <a:endParaRPr lang="zh-TW" altLang="en-US" sz="2800" dirty="0" smtClean="0"/>
          </a:p>
          <a:p>
            <a:endParaRPr lang="en-US" altLang="zh-TW" sz="2800" b="1" dirty="0" smtClean="0">
              <a:latin typeface="Adobe 仿宋 Std R" pitchFamily="18" charset="-128"/>
              <a:ea typeface="Adobe 仿宋 Std R" pitchFamily="18" charset="-128"/>
            </a:endParaRPr>
          </a:p>
          <a:p>
            <a:endParaRPr lang="zh-TW" altLang="en-US" dirty="0"/>
          </a:p>
        </p:txBody>
      </p:sp>
      <p:pic>
        <p:nvPicPr>
          <p:cNvPr id="2050" name="Picture 2" descr="C:\Users\Administrator\Desktop\20190118-design-iroha-05-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500306"/>
            <a:ext cx="5236117" cy="3141670"/>
          </a:xfrm>
          <a:prstGeom prst="rect">
            <a:avLst/>
          </a:prstGeom>
          <a:noFill/>
        </p:spPr>
      </p:pic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顏色的分類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2290" name="Picture 2" descr="C:\Users\Administrator\Desktop\1_PYRTR5ZVkv5y1gf7MMszFQ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28604"/>
            <a:ext cx="5455265" cy="3000396"/>
          </a:xfrm>
          <a:prstGeom prst="rect">
            <a:avLst/>
          </a:prstGeom>
          <a:noFill/>
        </p:spPr>
      </p:pic>
      <p:pic>
        <p:nvPicPr>
          <p:cNvPr id="12291" name="Picture 3" descr="C:\Users\Administrator\Desktop\1_2ZwwpoMmPaCzKrkAz4tBb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3500438"/>
            <a:ext cx="5429288" cy="30016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4578" name="Picture 2" descr="C:\Users\Administrator\Desktop\2925af2eb561440197faad6cd45d2ac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95921"/>
            <a:ext cx="4643438" cy="3098045"/>
          </a:xfrm>
          <a:prstGeom prst="rect">
            <a:avLst/>
          </a:prstGeom>
          <a:noFill/>
        </p:spPr>
      </p:pic>
      <p:pic>
        <p:nvPicPr>
          <p:cNvPr id="24579" name="Picture 3" descr="C:\Users\Administrator\Desktop\8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211833"/>
            <a:ext cx="4500562" cy="30031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5602" name="Picture 2" descr="C:\Users\Administrator\Desktop\5d01afa3092980abb937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2238308"/>
            <a:ext cx="4607721" cy="3071814"/>
          </a:xfrm>
          <a:prstGeom prst="rect">
            <a:avLst/>
          </a:prstGeom>
          <a:noFill/>
        </p:spPr>
      </p:pic>
      <p:pic>
        <p:nvPicPr>
          <p:cNvPr id="25603" name="Picture 3" descr="C:\Users\Administrator\Desktop\162512272458901_P1175527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214554"/>
            <a:ext cx="4643438" cy="309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中性色：紫色</a:t>
            </a:r>
            <a:r>
              <a:rPr lang="zh-TW" altLang="en-US" dirty="0">
                <a:latin typeface="Adobe 仿宋 Std R" pitchFamily="18" charset="-128"/>
                <a:ea typeface="Adobe 仿宋 Std R" pitchFamily="18" charset="-128"/>
              </a:rPr>
              <a:t>、綠色，不屬於暖色系也不屬於冷色系的色彩</a:t>
            </a:r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。</a:t>
            </a:r>
            <a:endParaRPr lang="zh-TW" altLang="en-US" dirty="0">
              <a:latin typeface="Adobe 仿宋 Std R" pitchFamily="18" charset="-128"/>
              <a:ea typeface="Adobe 仿宋 Std R" pitchFamily="18" charset="-128"/>
            </a:endParaRPr>
          </a:p>
          <a:p>
            <a:endParaRPr lang="zh-TW" altLang="en-US" dirty="0"/>
          </a:p>
        </p:txBody>
      </p:sp>
      <p:pic>
        <p:nvPicPr>
          <p:cNvPr id="26626" name="Picture 2" descr="C:\Users\Administrator\Desktop\340px-Farbkreis_Itten_1961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857496"/>
            <a:ext cx="3238500" cy="3238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b="1" dirty="0" smtClean="0">
                <a:latin typeface="Adobe 仿宋 Std R" pitchFamily="18" charset="-128"/>
                <a:ea typeface="Adobe 仿宋 Std R" pitchFamily="18" charset="-128"/>
              </a:rPr>
              <a:t>色彩的重量感</a:t>
            </a:r>
            <a:endParaRPr lang="zh-TW" altLang="en-US" sz="4000" b="1" dirty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色彩的</a:t>
            </a:r>
            <a:r>
              <a:rPr lang="zh-TW" altLang="en-US" dirty="0">
                <a:latin typeface="Adobe 仿宋 Std R" pitchFamily="18" charset="-128"/>
                <a:ea typeface="Adobe 仿宋 Std R" pitchFamily="18" charset="-128"/>
              </a:rPr>
              <a:t>明度</a:t>
            </a:r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主要影響他的重量感</a:t>
            </a:r>
            <a:endParaRPr lang="zh-TW" altLang="en-US" dirty="0">
              <a:latin typeface="Adobe 仿宋 Std R" pitchFamily="18" charset="-128"/>
              <a:ea typeface="Adobe 仿宋 Std R" pitchFamily="18" charset="-128"/>
            </a:endParaRPr>
          </a:p>
        </p:txBody>
      </p:sp>
      <p:pic>
        <p:nvPicPr>
          <p:cNvPr id="14338" name="Picture 2" descr="C:\Users\Administrator\Desktop\color-we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643314"/>
            <a:ext cx="5486400" cy="2130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b="1" dirty="0" smtClean="0">
                <a:latin typeface="Adobe 仿宋 Std R" pitchFamily="18" charset="-128"/>
                <a:ea typeface="Adobe 仿宋 Std R" pitchFamily="18" charset="-128"/>
              </a:rPr>
              <a:t>色彩的感覺面積</a:t>
            </a:r>
            <a:endParaRPr lang="zh-TW" altLang="en-US" sz="4000" b="1" dirty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膨脹色</a:t>
            </a:r>
            <a:r>
              <a:rPr lang="en-US" altLang="zh-TW" dirty="0" smtClean="0">
                <a:latin typeface="Adobe 仿宋 Std R" pitchFamily="18" charset="-128"/>
                <a:ea typeface="Adobe 仿宋 Std R" pitchFamily="18" charset="-128"/>
              </a:rPr>
              <a:t>/</a:t>
            </a:r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收縮色</a:t>
            </a:r>
            <a:endParaRPr lang="en-US" altLang="zh-TW" dirty="0" smtClean="0">
              <a:latin typeface="Adobe 仿宋 Std R" pitchFamily="18" charset="-128"/>
              <a:ea typeface="Adobe 仿宋 Std R" pitchFamily="18" charset="-128"/>
            </a:endParaRPr>
          </a:p>
          <a:p>
            <a:endParaRPr lang="zh-TW" altLang="en-US" dirty="0"/>
          </a:p>
        </p:txBody>
      </p:sp>
      <p:pic>
        <p:nvPicPr>
          <p:cNvPr id="27650" name="Picture 2" descr="C:\Users\Administrator\Desktop\下載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857496"/>
            <a:ext cx="3903870" cy="1933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8674" name="Picture 2" descr="C:\Users\Administrator\Desktop\243519716_587268679077898_2473210679747523721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8120" y="71414"/>
            <a:ext cx="6650028" cy="66500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latin typeface="Adobe 仿宋 Std R" pitchFamily="18" charset="-128"/>
                <a:ea typeface="Adobe 仿宋 Std R" pitchFamily="18" charset="-128"/>
              </a:rPr>
              <a:t>色彩的距離感覺</a:t>
            </a:r>
            <a:endParaRPr lang="zh-TW" altLang="en-US" b="1" dirty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>
                <a:latin typeface="Adobe 仿宋 Std R" pitchFamily="18" charset="-128"/>
                <a:ea typeface="Adobe 仿宋 Std R" pitchFamily="18" charset="-128"/>
              </a:rPr>
              <a:t>前進</a:t>
            </a:r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色</a:t>
            </a:r>
            <a:r>
              <a:rPr lang="en-US" altLang="zh-TW" dirty="0" smtClean="0">
                <a:latin typeface="Adobe 仿宋 Std R" pitchFamily="18" charset="-128"/>
                <a:ea typeface="Adobe 仿宋 Std R" pitchFamily="18" charset="-128"/>
              </a:rPr>
              <a:t>/</a:t>
            </a:r>
            <a:r>
              <a:rPr lang="zh-TW" altLang="en-US" dirty="0">
                <a:latin typeface="Adobe 仿宋 Std R" pitchFamily="18" charset="-128"/>
                <a:ea typeface="Adobe 仿宋 Std R" pitchFamily="18" charset="-128"/>
              </a:rPr>
              <a:t>後</a:t>
            </a:r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退色</a:t>
            </a:r>
            <a:endParaRPr lang="en-US" altLang="zh-TW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dirty="0" smtClean="0">
                <a:latin typeface="Adobe 仿宋 Std R" pitchFamily="18" charset="-128"/>
                <a:ea typeface="Adobe 仿宋 Std R" pitchFamily="18" charset="-128"/>
              </a:rPr>
              <a:t>什麼因素會影響顏色給人的距離感覺？</a:t>
            </a:r>
            <a:endParaRPr lang="en-US" altLang="zh-TW" dirty="0" smtClean="0">
              <a:latin typeface="Adobe 仿宋 Std R" pitchFamily="18" charset="-128"/>
              <a:ea typeface="Adobe 仿宋 Std R" pitchFamily="18" charset="-128"/>
            </a:endParaRPr>
          </a:p>
          <a:p>
            <a:endParaRPr lang="zh-TW" altLang="en-US" dirty="0"/>
          </a:p>
        </p:txBody>
      </p:sp>
      <p:pic>
        <p:nvPicPr>
          <p:cNvPr id="29699" name="Picture 3" descr="C:\Users\Administrator\Desktop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9949" y="3113111"/>
            <a:ext cx="5283819" cy="33162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istrator\Desktop\1_yGApbVOo1tjkKDgxXyihA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500306"/>
            <a:ext cx="3714776" cy="3226548"/>
          </a:xfrm>
          <a:prstGeom prst="rect">
            <a:avLst/>
          </a:prstGeom>
          <a:noFill/>
        </p:spPr>
      </p:pic>
      <p:pic>
        <p:nvPicPr>
          <p:cNvPr id="11267" name="Picture 3" descr="C:\Users\Administrator\Desktop\1_SQY0PF7c7fuux5tMo5_Vc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428868"/>
            <a:ext cx="3786214" cy="3300638"/>
          </a:xfrm>
          <a:prstGeom prst="rect">
            <a:avLst/>
          </a:prstGeom>
          <a:noFill/>
        </p:spPr>
      </p:pic>
      <p:sp>
        <p:nvSpPr>
          <p:cNvPr id="6" name="內容版面配置區 2"/>
          <p:cNvSpPr txBox="1">
            <a:spLocks/>
          </p:cNvSpPr>
          <p:nvPr/>
        </p:nvSpPr>
        <p:spPr>
          <a:xfrm>
            <a:off x="4357686" y="785794"/>
            <a:ext cx="4500562" cy="5697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dobe 仿宋 Std R" pitchFamily="18" charset="-128"/>
                <a:ea typeface="Adobe 仿宋 Std R" pitchFamily="18" charset="-128"/>
              </a:rPr>
              <a:t>明度</a:t>
            </a:r>
            <a:endParaRPr kumimoji="0" lang="en-US" altLang="zh-TW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400" dirty="0">
                <a:latin typeface="Adobe 仿宋 Std R" pitchFamily="18" charset="-128"/>
                <a:ea typeface="Adobe 仿宋 Std R" pitchFamily="18" charset="-128"/>
              </a:rPr>
              <a:t>明度高，較具有前進感、積極感</a:t>
            </a:r>
          </a:p>
          <a:p>
            <a:r>
              <a:rPr lang="zh-TW" altLang="en-US" sz="2400" dirty="0">
                <a:latin typeface="Adobe 仿宋 Std R" pitchFamily="18" charset="-128"/>
                <a:ea typeface="Adobe 仿宋 Std R" pitchFamily="18" charset="-128"/>
              </a:rPr>
              <a:t>明度低，較具有後退感、消極感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TW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內容版面配置區 2"/>
          <p:cNvSpPr txBox="1">
            <a:spLocks/>
          </p:cNvSpPr>
          <p:nvPr/>
        </p:nvSpPr>
        <p:spPr>
          <a:xfrm>
            <a:off x="357158" y="803275"/>
            <a:ext cx="4500562" cy="5697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色相</a:t>
            </a:r>
            <a:endParaRPr lang="en-US" altLang="zh-TW" sz="24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暖色，較具有前進的感覺</a:t>
            </a:r>
          </a:p>
          <a:p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冷色，較具有後退的感覺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TW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3314" name="Picture 2" descr="C:\Users\Administrator\Desktop\1_Lk6QquGH5xd3s8cwkFN74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1612"/>
            <a:ext cx="6667500" cy="3724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200" b="1" dirty="0" smtClean="0">
                <a:latin typeface="Adobe 仿宋 Std R" pitchFamily="18" charset="-128"/>
                <a:ea typeface="Adobe 仿宋 Std R" pitchFamily="18" charset="-128"/>
              </a:rPr>
              <a:t>色相 </a:t>
            </a:r>
            <a:r>
              <a:rPr lang="en-US" altLang="zh-TW" sz="3200" b="1" dirty="0" smtClean="0">
                <a:latin typeface="Adobe 仿宋 Std R" pitchFamily="18" charset="-128"/>
                <a:ea typeface="Adobe 仿宋 Std R" pitchFamily="18" charset="-128"/>
              </a:rPr>
              <a:t>(Hue)</a:t>
            </a:r>
            <a:endParaRPr lang="zh-TW" altLang="en-US" sz="3200" b="1" dirty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z="2800" b="1" dirty="0" smtClean="0">
                <a:latin typeface="Adobe 仿宋 Std R" pitchFamily="18" charset="-128"/>
                <a:ea typeface="Adobe 仿宋 Std R" pitchFamily="18" charset="-128"/>
              </a:rPr>
              <a:t>不同波長的光進入眼睛</a:t>
            </a:r>
            <a:endParaRPr lang="en-US" altLang="zh-TW" sz="2800" b="1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800" b="1" dirty="0" smtClean="0">
                <a:latin typeface="Adobe 仿宋 Std R" pitchFamily="18" charset="-128"/>
                <a:ea typeface="Adobe 仿宋 Std R" pitchFamily="18" charset="-128"/>
              </a:rPr>
              <a:t>色彩的相貌、用以溝通表達型成共識。</a:t>
            </a:r>
            <a:endParaRPr lang="en-US" altLang="zh-TW" sz="2800" b="1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800" b="1" dirty="0" smtClean="0">
                <a:latin typeface="Adobe 仿宋 Std R" pitchFamily="18" charset="-128"/>
                <a:ea typeface="Adobe 仿宋 Std R" pitchFamily="18" charset="-128"/>
              </a:rPr>
              <a:t>例如：紅色</a:t>
            </a:r>
            <a:endParaRPr lang="en-US" altLang="zh-TW" sz="2800" b="1" dirty="0" smtClean="0">
              <a:latin typeface="Adobe 仿宋 Std R" pitchFamily="18" charset="-128"/>
              <a:ea typeface="Adobe 仿宋 Std R" pitchFamily="18" charset="-128"/>
            </a:endParaRPr>
          </a:p>
          <a:p>
            <a:endParaRPr lang="zh-TW" altLang="en-US" dirty="0"/>
          </a:p>
        </p:txBody>
      </p:sp>
      <p:pic>
        <p:nvPicPr>
          <p:cNvPr id="3074" name="Picture 2" descr="C:\Users\Administrator\Desktop\3ba1960c58ca167ff7c76a6b3744c6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4113997" y="2672557"/>
            <a:ext cx="3216842" cy="40153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b="1" dirty="0" smtClean="0">
                <a:latin typeface="Adobe 仿宋 Std R" pitchFamily="18" charset="-128"/>
                <a:ea typeface="Adobe 仿宋 Std R" pitchFamily="18" charset="-128"/>
              </a:rPr>
              <a:t>興奮色</a:t>
            </a:r>
            <a:r>
              <a:rPr lang="en-US" altLang="zh-TW" sz="4000" b="1" dirty="0" smtClean="0">
                <a:latin typeface="Adobe 仿宋 Std R" pitchFamily="18" charset="-128"/>
                <a:ea typeface="Adobe 仿宋 Std R" pitchFamily="18" charset="-128"/>
              </a:rPr>
              <a:t>/</a:t>
            </a:r>
            <a:r>
              <a:rPr lang="zh-TW" altLang="en-US" sz="4000" b="1" dirty="0" smtClean="0">
                <a:latin typeface="Adobe 仿宋 Std R" pitchFamily="18" charset="-128"/>
                <a:ea typeface="Adobe 仿宋 Std R" pitchFamily="18" charset="-128"/>
              </a:rPr>
              <a:t>沉靜色</a:t>
            </a:r>
            <a:endParaRPr lang="en-US" altLang="zh-TW" sz="4000" b="1" dirty="0" smtClean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357158" y="1571612"/>
            <a:ext cx="4500562" cy="492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色相</a:t>
            </a:r>
            <a:endParaRPr lang="en-US" altLang="zh-TW" sz="24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暖色，</a:t>
            </a:r>
            <a:r>
              <a:rPr lang="en-US" altLang="zh-TW" sz="2400" dirty="0" smtClean="0">
                <a:latin typeface="Adobe 仿宋 Std R" pitchFamily="18" charset="-128"/>
                <a:ea typeface="Adobe 仿宋 Std R" pitchFamily="18" charset="-128"/>
              </a:rPr>
              <a:t>(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紅色</a:t>
            </a:r>
            <a:r>
              <a:rPr lang="en-US" altLang="zh-TW" sz="2400" dirty="0" smtClean="0">
                <a:latin typeface="Adobe 仿宋 Std R" pitchFamily="18" charset="-128"/>
                <a:ea typeface="Adobe 仿宋 Std R" pitchFamily="18" charset="-128"/>
              </a:rPr>
              <a:t>)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 興奮</a:t>
            </a:r>
          </a:p>
          <a:p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冷色，</a:t>
            </a:r>
            <a:r>
              <a:rPr lang="en-US" altLang="zh-TW" sz="2400" dirty="0" smtClean="0">
                <a:latin typeface="Adobe 仿宋 Std R" pitchFamily="18" charset="-128"/>
                <a:ea typeface="Adobe 仿宋 Std R" pitchFamily="18" charset="-128"/>
              </a:rPr>
              <a:t>(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藍色</a:t>
            </a:r>
            <a:r>
              <a:rPr lang="en-US" altLang="zh-TW" sz="2400" dirty="0" smtClean="0">
                <a:latin typeface="Adobe 仿宋 Std R" pitchFamily="18" charset="-128"/>
                <a:ea typeface="Adobe 仿宋 Std R" pitchFamily="18" charset="-128"/>
              </a:rPr>
              <a:t>)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 沉靜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TW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內容版面配置區 2"/>
          <p:cNvSpPr txBox="1">
            <a:spLocks/>
          </p:cNvSpPr>
          <p:nvPr/>
        </p:nvSpPr>
        <p:spPr>
          <a:xfrm>
            <a:off x="3428992" y="1571612"/>
            <a:ext cx="2071702" cy="492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明度</a:t>
            </a:r>
            <a:endParaRPr lang="en-US" altLang="zh-TW" sz="24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400" dirty="0">
                <a:latin typeface="Adobe 仿宋 Std R" pitchFamily="18" charset="-128"/>
                <a:ea typeface="Adobe 仿宋 Std R" pitchFamily="18" charset="-128"/>
              </a:rPr>
              <a:t>明度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高，興奮</a:t>
            </a:r>
          </a:p>
          <a:p>
            <a:r>
              <a:rPr lang="zh-TW" altLang="en-US" sz="2400" dirty="0">
                <a:latin typeface="Adobe 仿宋 Std R" pitchFamily="18" charset="-128"/>
                <a:ea typeface="Adobe 仿宋 Std R" pitchFamily="18" charset="-128"/>
              </a:rPr>
              <a:t>明度低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，沉靜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TW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內容版面配置區 2"/>
          <p:cNvSpPr txBox="1">
            <a:spLocks/>
          </p:cNvSpPr>
          <p:nvPr/>
        </p:nvSpPr>
        <p:spPr>
          <a:xfrm>
            <a:off x="6072198" y="1571612"/>
            <a:ext cx="2928958" cy="492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TW" altLang="en-US" sz="2400" dirty="0">
                <a:latin typeface="Adobe 仿宋 Std R" pitchFamily="18" charset="-128"/>
                <a:ea typeface="Adobe 仿宋 Std R" pitchFamily="18" charset="-128"/>
              </a:rPr>
              <a:t>彩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度</a:t>
            </a:r>
            <a:endParaRPr lang="en-US" altLang="zh-TW" sz="24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400" dirty="0">
                <a:latin typeface="Adobe 仿宋 Std R" pitchFamily="18" charset="-128"/>
                <a:ea typeface="Adobe 仿宋 Std R" pitchFamily="18" charset="-128"/>
              </a:rPr>
              <a:t>彩度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高，興奮</a:t>
            </a:r>
          </a:p>
          <a:p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彩度</a:t>
            </a:r>
            <a:r>
              <a:rPr lang="zh-TW" altLang="en-US" sz="2400" dirty="0">
                <a:latin typeface="Adobe 仿宋 Std R" pitchFamily="18" charset="-128"/>
                <a:ea typeface="Adobe 仿宋 Std R" pitchFamily="18" charset="-128"/>
              </a:rPr>
              <a:t>低</a:t>
            </a: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，沉靜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TW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9938" name="Picture 2" descr="C:\Users\Administrator\Desktop\unnamed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290589"/>
            <a:ext cx="5715040" cy="29244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b="1" dirty="0">
                <a:latin typeface="Adobe 仿宋 Std R" pitchFamily="18" charset="-128"/>
                <a:ea typeface="Adobe 仿宋 Std R" pitchFamily="18" charset="-128"/>
              </a:rPr>
              <a:t>柔軟</a:t>
            </a:r>
            <a:r>
              <a:rPr lang="zh-TW" altLang="en-US" sz="4000" b="1" dirty="0" smtClean="0">
                <a:latin typeface="Adobe 仿宋 Std R" pitchFamily="18" charset="-128"/>
                <a:ea typeface="Adobe 仿宋 Std R" pitchFamily="18" charset="-128"/>
              </a:rPr>
              <a:t>色</a:t>
            </a:r>
            <a:r>
              <a:rPr lang="en-US" altLang="zh-TW" sz="4000" b="1" dirty="0" smtClean="0">
                <a:latin typeface="Adobe 仿宋 Std R" pitchFamily="18" charset="-128"/>
                <a:ea typeface="Adobe 仿宋 Std R" pitchFamily="18" charset="-128"/>
              </a:rPr>
              <a:t>/</a:t>
            </a:r>
            <a:r>
              <a:rPr lang="zh-TW" altLang="en-US" sz="4000" b="1" dirty="0">
                <a:latin typeface="Adobe 仿宋 Std R" pitchFamily="18" charset="-128"/>
                <a:ea typeface="Adobe 仿宋 Std R" pitchFamily="18" charset="-128"/>
              </a:rPr>
              <a:t>堅硬</a:t>
            </a:r>
            <a:r>
              <a:rPr lang="zh-TW" altLang="en-US" sz="4000" b="1" dirty="0" smtClean="0">
                <a:latin typeface="Adobe 仿宋 Std R" pitchFamily="18" charset="-128"/>
                <a:ea typeface="Adobe 仿宋 Std R" pitchFamily="18" charset="-128"/>
              </a:rPr>
              <a:t>色</a:t>
            </a:r>
            <a:endParaRPr lang="en-US" altLang="zh-TW" sz="4000" b="1" dirty="0" smtClean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357158" y="1571612"/>
            <a:ext cx="4500562" cy="492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柔軟：明度高、彩度低</a:t>
            </a:r>
            <a:endParaRPr lang="en-US" altLang="zh-TW" sz="2400" dirty="0" smtClean="0">
              <a:latin typeface="Adobe 仿宋 Std R" pitchFamily="18" charset="-128"/>
              <a:ea typeface="Adobe 仿宋 Std R" pitchFamily="18" charset="-128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TW" altLang="en-US" sz="2400" dirty="0" smtClean="0">
                <a:latin typeface="Adobe 仿宋 Std R" pitchFamily="18" charset="-128"/>
                <a:ea typeface="Adobe 仿宋 Std R" pitchFamily="18" charset="-128"/>
              </a:rPr>
              <a:t>堅硬：明度低、彩度高</a:t>
            </a:r>
            <a:endParaRPr lang="en-US" altLang="zh-TW" sz="2400" dirty="0" smtClean="0">
              <a:latin typeface="Adobe 仿宋 Std R" pitchFamily="18" charset="-128"/>
              <a:ea typeface="Adobe 仿宋 Std R" pitchFamily="18" charset="-128"/>
            </a:endParaRPr>
          </a:p>
          <a:p>
            <a:endParaRPr lang="zh-TW" altLang="en-US" sz="2400" dirty="0" smtClean="0">
              <a:latin typeface="Adobe 仿宋 Std R" pitchFamily="18" charset="-128"/>
              <a:ea typeface="Adobe 仿宋 Std R" pitchFamily="18" charset="-128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TW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62" name="Picture 2" descr="C:\Users\Administrator\Desktop\unnamed (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286125"/>
            <a:ext cx="5723765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Picture 3" descr="C:\Users\Administrator\Desktop\1907160254599650103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3691" y="1857364"/>
            <a:ext cx="5572953" cy="37004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b="1" dirty="0" smtClean="0">
                <a:latin typeface="Adobe 仿宋 Std R" pitchFamily="18" charset="-128"/>
                <a:ea typeface="Adobe 仿宋 Std R" pitchFamily="18" charset="-128"/>
              </a:rPr>
              <a:t>色彩對食慾的影響</a:t>
            </a:r>
            <a:endParaRPr lang="zh-TW" altLang="en-US" sz="4000" b="1" dirty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1746" name="Picture 2" descr="C:\Users\Administrator\Desktop\下載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1767" y="2928934"/>
            <a:ext cx="2505075" cy="1828801"/>
          </a:xfrm>
          <a:prstGeom prst="rect">
            <a:avLst/>
          </a:prstGeom>
          <a:noFill/>
        </p:spPr>
      </p:pic>
      <p:pic>
        <p:nvPicPr>
          <p:cNvPr id="31747" name="Picture 3" descr="C:\Users\Administrator\Desktop\da88a62439f150ba0c6b44f5b986bbc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74" y="2000240"/>
            <a:ext cx="5905500" cy="3524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2770" name="Picture 2" descr="C:\Users\Administrator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71678"/>
            <a:ext cx="4714908" cy="3137557"/>
          </a:xfrm>
          <a:prstGeom prst="rect">
            <a:avLst/>
          </a:prstGeom>
          <a:noFill/>
        </p:spPr>
      </p:pic>
      <p:pic>
        <p:nvPicPr>
          <p:cNvPr id="32771" name="Picture 3" descr="C:\Users\Administrator\Desktop\lawrie_brown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596" y="2071678"/>
            <a:ext cx="4143404" cy="3142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3794" name="Picture 2" descr="C:\Users\Administrator\Desktop\resiz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054801"/>
            <a:ext cx="4000528" cy="2995395"/>
          </a:xfrm>
          <a:prstGeom prst="rect">
            <a:avLst/>
          </a:prstGeom>
          <a:noFill/>
        </p:spPr>
      </p:pic>
      <p:pic>
        <p:nvPicPr>
          <p:cNvPr id="33795" name="Picture 3" descr="C:\Users\Administrator\Desktop\images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000240"/>
            <a:ext cx="4572000" cy="3042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4818" name="Picture 2" descr="C:\Users\Administrator\Desktop\v2-61d772cc98d6af049813315a34bbaad6_1440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714356"/>
            <a:ext cx="6929486" cy="56735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5842" name="Picture 2" descr="C:\Users\Administrator\Desktop\a92a8cabfb19d09f63ece3c654d72d6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1100" y="0"/>
            <a:ext cx="7162800" cy="7572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latin typeface="Adobe 仿宋 Std R" pitchFamily="18" charset="-128"/>
                <a:ea typeface="Adobe 仿宋 Std R" pitchFamily="18" charset="-128"/>
              </a:rPr>
              <a:t>食物照後製</a:t>
            </a:r>
            <a:endParaRPr lang="zh-TW" altLang="en-US" b="1" dirty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提升色彩明度</a:t>
            </a:r>
            <a:endParaRPr lang="en-US" altLang="zh-TW" dirty="0" smtClean="0"/>
          </a:p>
          <a:p>
            <a:r>
              <a:rPr lang="zh-TW" altLang="en-US" dirty="0" smtClean="0"/>
              <a:t>提升彩度</a:t>
            </a:r>
            <a:r>
              <a:rPr lang="en-US" altLang="zh-TW" dirty="0" smtClean="0"/>
              <a:t>(</a:t>
            </a:r>
            <a:r>
              <a:rPr lang="zh-TW" altLang="en-US" dirty="0" smtClean="0"/>
              <a:t>飽和度</a:t>
            </a:r>
            <a:r>
              <a:rPr lang="en-US" altLang="zh-TW" dirty="0" smtClean="0"/>
              <a:t>)</a:t>
            </a:r>
          </a:p>
          <a:p>
            <a:r>
              <a:rPr lang="zh-TW" altLang="en-US" dirty="0"/>
              <a:t>減少</a:t>
            </a:r>
            <a:r>
              <a:rPr lang="zh-TW" altLang="en-US" dirty="0" smtClean="0"/>
              <a:t>陰影</a:t>
            </a:r>
            <a:r>
              <a:rPr lang="en-US" altLang="zh-TW" dirty="0" smtClean="0"/>
              <a:t>(</a:t>
            </a:r>
            <a:r>
              <a:rPr lang="zh-TW" altLang="en-US" dirty="0" smtClean="0"/>
              <a:t>提升明度</a:t>
            </a:r>
            <a:r>
              <a:rPr lang="en-US" altLang="zh-TW" dirty="0" smtClean="0"/>
              <a:t>)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6866" name="Picture 2" descr="C:\Users\Administrator\Desktop\20191015121317_8_cover-102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3816" y="714356"/>
            <a:ext cx="9753600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b="1" dirty="0" smtClean="0">
                <a:latin typeface="Adobe 仿宋 Std R" pitchFamily="18" charset="-128"/>
                <a:ea typeface="Adobe 仿宋 Std R" pitchFamily="18" charset="-128"/>
              </a:rPr>
              <a:t>明度 </a:t>
            </a:r>
            <a:r>
              <a:rPr lang="en-US" altLang="zh-TW" sz="3200" b="1" dirty="0" smtClean="0">
                <a:latin typeface="Adobe 仿宋 Std R" pitchFamily="18" charset="-128"/>
                <a:ea typeface="Adobe 仿宋 Std R" pitchFamily="18" charset="-128"/>
              </a:rPr>
              <a:t>(</a:t>
            </a:r>
            <a:r>
              <a:rPr lang="en-US" sz="3200" b="1" dirty="0" smtClean="0">
                <a:latin typeface="Adobe 仿宋 Std R" pitchFamily="18" charset="-128"/>
                <a:ea typeface="Adobe 仿宋 Std R" pitchFamily="18" charset="-128"/>
              </a:rPr>
              <a:t>Value)</a:t>
            </a:r>
            <a:r>
              <a:rPr lang="en-US" b="1" dirty="0" smtClean="0">
                <a:latin typeface="Adobe 仿宋 Std R" pitchFamily="18" charset="-128"/>
                <a:ea typeface="Adobe 仿宋 Std R" pitchFamily="18" charset="-128"/>
              </a:rPr>
              <a:t> 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2800" dirty="0">
                <a:latin typeface="Adobe 仿宋 Std R" pitchFamily="18" charset="-128"/>
                <a:ea typeface="Adobe 仿宋 Std R" pitchFamily="18" charset="-128"/>
              </a:rPr>
              <a:t>不同</a:t>
            </a: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色相間有明度的差異</a:t>
            </a:r>
            <a:endParaRPr lang="en-US" altLang="zh-TW" sz="2800" dirty="0" smtClean="0">
              <a:latin typeface="Adobe 仿宋 Std R" pitchFamily="18" charset="-128"/>
              <a:ea typeface="Adobe 仿宋 Std R" pitchFamily="18" charset="-128"/>
            </a:endParaRPr>
          </a:p>
          <a:p>
            <a:endParaRPr lang="en-US" altLang="zh-TW" sz="28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加入「白」增加明度</a:t>
            </a:r>
            <a:endParaRPr lang="en-US" altLang="zh-TW" sz="28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加入「黑」減低明度</a:t>
            </a:r>
            <a:endParaRPr lang="zh-TW" altLang="en-US" sz="2800" dirty="0">
              <a:latin typeface="Adobe 仿宋 Std R" pitchFamily="18" charset="-128"/>
              <a:ea typeface="Adobe 仿宋 Std R" pitchFamily="18" charset="-128"/>
            </a:endParaRPr>
          </a:p>
        </p:txBody>
      </p:sp>
      <p:pic>
        <p:nvPicPr>
          <p:cNvPr id="4098" name="Picture 2" descr="C:\Users\Administrator\Desktop\Qhphx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225696">
            <a:off x="5265058" y="1978919"/>
            <a:ext cx="3354038" cy="3354038"/>
          </a:xfrm>
          <a:prstGeom prst="rect">
            <a:avLst/>
          </a:prstGeom>
          <a:noFill/>
        </p:spPr>
      </p:pic>
      <p:pic>
        <p:nvPicPr>
          <p:cNvPr id="4099" name="Picture 3" descr="C:\Users\Administrator\Desktop\242720092_295811858597734_2119663234226875996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87370" y="8143908"/>
            <a:ext cx="15006607" cy="14630400"/>
          </a:xfrm>
          <a:prstGeom prst="rect">
            <a:avLst/>
          </a:prstGeom>
          <a:noFill/>
        </p:spPr>
      </p:pic>
      <p:pic>
        <p:nvPicPr>
          <p:cNvPr id="4100" name="Picture 4" descr="C:\Users\Administrator\Desktop\色彩學01\242720092_295811858597734_2119663234226875996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071942"/>
            <a:ext cx="3910395" cy="18478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b="1" dirty="0" smtClean="0">
                <a:latin typeface="Adobe 仿宋 Std R" pitchFamily="18" charset="-128"/>
                <a:ea typeface="Adobe 仿宋 Std R" pitchFamily="18" charset="-128"/>
              </a:rPr>
              <a:t>色彩的聯想</a:t>
            </a:r>
            <a:endParaRPr lang="zh-TW" altLang="en-US" sz="4000" b="1" dirty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    文化</a:t>
            </a:r>
            <a:r>
              <a:rPr lang="zh-TW" altLang="en-US" sz="2800" dirty="0">
                <a:latin typeface="Adobe 仿宋 Std R" pitchFamily="18" charset="-128"/>
                <a:ea typeface="Adobe 仿宋 Std R" pitchFamily="18" charset="-128"/>
              </a:rPr>
              <a:t>上的</a:t>
            </a: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差異</a:t>
            </a:r>
            <a:r>
              <a:rPr lang="zh-TW" altLang="en-US" sz="2800" dirty="0">
                <a:latin typeface="Adobe 仿宋 Std R" pitchFamily="18" charset="-128"/>
                <a:ea typeface="Adobe 仿宋 Std R" pitchFamily="18" charset="-128"/>
              </a:rPr>
              <a:t>，與個人的生活經驗、感受而有所不同，所以不同顏色就會產生不同的感覺及</a:t>
            </a: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聯想。</a:t>
            </a:r>
            <a:endParaRPr lang="en-US" altLang="zh-TW" sz="2800" dirty="0" smtClean="0">
              <a:latin typeface="Adobe 仿宋 Std R" pitchFamily="18" charset="-128"/>
              <a:ea typeface="Adobe 仿宋 Std R" pitchFamily="18" charset="-128"/>
            </a:endParaRPr>
          </a:p>
          <a:p>
            <a:pPr>
              <a:buNone/>
            </a:pPr>
            <a:endParaRPr lang="en-US" altLang="zh-TW" sz="2800" dirty="0">
              <a:latin typeface="Adobe 仿宋 Std R" pitchFamily="18" charset="-128"/>
              <a:ea typeface="Adobe 仿宋 Std R" pitchFamily="18" charset="-128"/>
            </a:endParaRPr>
          </a:p>
          <a:p>
            <a:pPr>
              <a:buNone/>
            </a:pP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    共通</a:t>
            </a:r>
            <a:r>
              <a:rPr lang="zh-TW" altLang="en-US" sz="2800" dirty="0">
                <a:latin typeface="Adobe 仿宋 Std R" pitchFamily="18" charset="-128"/>
                <a:ea typeface="Adobe 仿宋 Std R" pitchFamily="18" charset="-128"/>
              </a:rPr>
              <a:t>的色彩聯想，就成了所謂的</a:t>
            </a: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象徵</a:t>
            </a:r>
            <a:r>
              <a:rPr lang="zh-TW" altLang="en-US" sz="2800" dirty="0">
                <a:latin typeface="Adobe 仿宋 Std R" pitchFamily="18" charset="-128"/>
                <a:ea typeface="Adobe 仿宋 Std R" pitchFamily="18" charset="-128"/>
              </a:rPr>
              <a:t>色。但色彩的聯想，在不同的地域、民族會因為環境、習俗的不同而有所差異</a:t>
            </a: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。所以</a:t>
            </a:r>
            <a:r>
              <a:rPr lang="zh-TW" altLang="en-US" sz="2800" dirty="0">
                <a:latin typeface="Adobe 仿宋 Std R" pitchFamily="18" charset="-128"/>
                <a:ea typeface="Adobe 仿宋 Std R" pitchFamily="18" charset="-128"/>
              </a:rPr>
              <a:t>在做色彩計畫時（配色），如有特別某項目的時，就得針對這些因素作周詳</a:t>
            </a: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的考量。</a:t>
            </a:r>
            <a:endParaRPr lang="en-US" altLang="zh-TW" sz="2800" dirty="0" smtClean="0">
              <a:latin typeface="Adobe 仿宋 Std R" pitchFamily="18" charset="-128"/>
              <a:ea typeface="Adobe 仿宋 Std R" pitchFamily="18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hlinkClick r:id="rId2"/>
              </a:rPr>
              <a:t>https://medium.com/deerlight/color-172e81f3ae24</a:t>
            </a:r>
            <a:endParaRPr lang="en-US" altLang="zh-TW" dirty="0" smtClean="0"/>
          </a:p>
          <a:p>
            <a:r>
              <a:rPr lang="en-US" altLang="zh-TW" dirty="0" smtClean="0">
                <a:hlinkClick r:id="rId3"/>
              </a:rPr>
              <a:t>https://kknews.cc/design/jbnv5ze.html</a:t>
            </a:r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200" b="1" dirty="0" smtClean="0">
                <a:latin typeface="Adobe 仿宋 Std R" pitchFamily="18" charset="-128"/>
                <a:ea typeface="Adobe 仿宋 Std R" pitchFamily="18" charset="-128"/>
              </a:rPr>
              <a:t>彩度 </a:t>
            </a:r>
            <a:r>
              <a:rPr lang="en-US" altLang="zh-TW" sz="3200" b="1" dirty="0" smtClean="0">
                <a:latin typeface="Adobe 仿宋 Std R" pitchFamily="18" charset="-128"/>
                <a:ea typeface="Adobe 仿宋 Std R" pitchFamily="18" charset="-128"/>
              </a:rPr>
              <a:t>(</a:t>
            </a:r>
            <a:r>
              <a:rPr lang="en-US" sz="3200" b="1" dirty="0" err="1" smtClean="0">
                <a:latin typeface="Adobe 仿宋 Std R" pitchFamily="18" charset="-128"/>
                <a:ea typeface="Adobe 仿宋 Std R" pitchFamily="18" charset="-128"/>
              </a:rPr>
              <a:t>Chroma</a:t>
            </a:r>
            <a:r>
              <a:rPr lang="en-US" sz="3200" b="1" dirty="0" smtClean="0">
                <a:latin typeface="Adobe 仿宋 Std R" pitchFamily="18" charset="-128"/>
                <a:ea typeface="Adobe 仿宋 Std R" pitchFamily="18" charset="-128"/>
              </a:rPr>
              <a:t>)</a:t>
            </a:r>
            <a:endParaRPr lang="zh-TW" altLang="en-US" sz="32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525963"/>
          </a:xfrm>
        </p:spPr>
        <p:txBody>
          <a:bodyPr/>
          <a:lstStyle/>
          <a:p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色彩</a:t>
            </a:r>
            <a:r>
              <a:rPr lang="zh-TW" altLang="en-US" sz="2800" dirty="0">
                <a:latin typeface="Adobe 仿宋 Std R" pitchFamily="18" charset="-128"/>
                <a:ea typeface="Adobe 仿宋 Std R" pitchFamily="18" charset="-128"/>
              </a:rPr>
              <a:t>的純粹度或飽和度</a:t>
            </a: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，區分</a:t>
            </a:r>
            <a:r>
              <a:rPr lang="zh-TW" altLang="en-US" sz="2800" dirty="0">
                <a:latin typeface="Adobe 仿宋 Std R" pitchFamily="18" charset="-128"/>
                <a:ea typeface="Adobe 仿宋 Std R" pitchFamily="18" charset="-128"/>
              </a:rPr>
              <a:t>色彩鮮濁的程度</a:t>
            </a: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。</a:t>
            </a:r>
            <a:endParaRPr lang="en-US" altLang="zh-TW" sz="28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以純色的比例為基準</a:t>
            </a:r>
          </a:p>
          <a:p>
            <a:endParaRPr lang="zh-TW" altLang="en-US" dirty="0"/>
          </a:p>
        </p:txBody>
      </p:sp>
      <p:pic>
        <p:nvPicPr>
          <p:cNvPr id="5123" name="Picture 3" descr="C:\Users\Administrator\Desktop\2-1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786058"/>
            <a:ext cx="7034213" cy="3475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200" b="1" dirty="0" smtClean="0">
                <a:latin typeface="Adobe 仿宋 Std R" pitchFamily="18" charset="-128"/>
                <a:ea typeface="Adobe 仿宋 Std R" pitchFamily="18" charset="-128"/>
              </a:rPr>
              <a:t>色彩體系</a:t>
            </a:r>
            <a:endParaRPr lang="zh-TW" altLang="en-US" sz="3200" b="1" dirty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 smtClean="0">
                <a:latin typeface="Adobe 仿宋 Std R" pitchFamily="18" charset="-128"/>
                <a:ea typeface="Adobe 仿宋 Std R" pitchFamily="18" charset="-128"/>
              </a:rPr>
              <a:t>1961</a:t>
            </a: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伊登體系</a:t>
            </a:r>
            <a:r>
              <a:rPr lang="en-US" altLang="zh-TW" sz="2800" dirty="0" smtClean="0">
                <a:latin typeface="Adobe 仿宋 Std R" pitchFamily="18" charset="-128"/>
                <a:ea typeface="Adobe 仿宋 Std R" pitchFamily="18" charset="-128"/>
              </a:rPr>
              <a:t>JIS</a:t>
            </a:r>
          </a:p>
          <a:p>
            <a:pPr>
              <a:buNone/>
            </a:pP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    </a:t>
            </a:r>
            <a:r>
              <a:rPr lang="en-US" altLang="zh-TW" sz="2800" dirty="0" smtClean="0">
                <a:latin typeface="Adobe 仿宋 Std R" pitchFamily="18" charset="-128"/>
                <a:ea typeface="Adobe 仿宋 Std R" pitchFamily="18" charset="-128"/>
              </a:rPr>
              <a:t>-12</a:t>
            </a: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色相環的構成基礎</a:t>
            </a:r>
            <a:endParaRPr lang="en-US" altLang="zh-TW" sz="28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en-US" altLang="zh-TW" sz="2800" dirty="0" smtClean="0">
                <a:latin typeface="Adobe 仿宋 Std R" pitchFamily="18" charset="-128"/>
                <a:ea typeface="Adobe 仿宋 Std R" pitchFamily="18" charset="-128"/>
              </a:rPr>
              <a:t>1915</a:t>
            </a: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曼</a:t>
            </a:r>
            <a:r>
              <a:rPr lang="zh-TW" altLang="en-US" sz="2800" dirty="0">
                <a:latin typeface="Adobe 仿宋 Std R" pitchFamily="18" charset="-128"/>
                <a:ea typeface="Adobe 仿宋 Std R" pitchFamily="18" charset="-128"/>
              </a:rPr>
              <a:t>塞</a:t>
            </a: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爾體系</a:t>
            </a:r>
            <a:r>
              <a:rPr lang="en-US" sz="2800" dirty="0" err="1">
                <a:latin typeface="Adobe 仿宋 Std R" pitchFamily="18" charset="-128"/>
                <a:ea typeface="Adobe 仿宋 Std R" pitchFamily="18" charset="-128"/>
              </a:rPr>
              <a:t>Munsell</a:t>
            </a:r>
            <a:r>
              <a:rPr lang="en-US" sz="2800" dirty="0">
                <a:latin typeface="Adobe 仿宋 Std R" pitchFamily="18" charset="-128"/>
                <a:ea typeface="Adobe 仿宋 Std R" pitchFamily="18" charset="-128"/>
              </a:rPr>
              <a:t> Color </a:t>
            </a:r>
            <a:r>
              <a:rPr lang="en-US" sz="2800" dirty="0" smtClean="0">
                <a:latin typeface="Adobe 仿宋 Std R" pitchFamily="18" charset="-128"/>
                <a:ea typeface="Adobe 仿宋 Std R" pitchFamily="18" charset="-128"/>
              </a:rPr>
              <a:t>System</a:t>
            </a:r>
          </a:p>
          <a:p>
            <a:pPr>
              <a:buNone/>
            </a:pP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    </a:t>
            </a:r>
            <a:r>
              <a:rPr lang="en-US" altLang="zh-TW" sz="2800" dirty="0" smtClean="0">
                <a:latin typeface="Adobe 仿宋 Std R" pitchFamily="18" charset="-128"/>
                <a:ea typeface="Adobe 仿宋 Std R" pitchFamily="18" charset="-128"/>
              </a:rPr>
              <a:t>-</a:t>
            </a: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國際通用色彩體系</a:t>
            </a:r>
            <a:endParaRPr lang="en-US" altLang="zh-TW" sz="2800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en-US" altLang="zh-TW" sz="2800" dirty="0" smtClean="0">
                <a:latin typeface="Adobe 仿宋 Std R" pitchFamily="18" charset="-128"/>
                <a:ea typeface="Adobe 仿宋 Std R" pitchFamily="18" charset="-128"/>
              </a:rPr>
              <a:t>1951PCCS</a:t>
            </a: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體系</a:t>
            </a:r>
            <a:r>
              <a:rPr lang="zh-TW" altLang="en-US" sz="2800" dirty="0" smtClean="0"/>
              <a:t>（實用配色體系）</a:t>
            </a:r>
            <a:endParaRPr lang="en-US" altLang="zh-TW" sz="2800" dirty="0" smtClean="0"/>
          </a:p>
          <a:p>
            <a:pPr>
              <a:buNone/>
            </a:pP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    </a:t>
            </a:r>
            <a:r>
              <a:rPr lang="en-US" altLang="zh-TW" sz="2800" dirty="0" smtClean="0">
                <a:latin typeface="Adobe 仿宋 Std R" pitchFamily="18" charset="-128"/>
                <a:ea typeface="Adobe 仿宋 Std R" pitchFamily="18" charset="-128"/>
              </a:rPr>
              <a:t>-</a:t>
            </a:r>
            <a:r>
              <a:rPr lang="zh-TW" altLang="en-US" sz="2800" dirty="0" smtClean="0">
                <a:latin typeface="Adobe 仿宋 Std R" pitchFamily="18" charset="-128"/>
                <a:ea typeface="Adobe 仿宋 Std R" pitchFamily="18" charset="-128"/>
              </a:rPr>
              <a:t>以光譜為基礎，紅黃綠藍紫為主調</a:t>
            </a:r>
            <a:endParaRPr lang="en-US" altLang="zh-TW" sz="2800" dirty="0" smtClean="0">
              <a:latin typeface="Adobe 仿宋 Std R" pitchFamily="18" charset="-128"/>
              <a:ea typeface="Adobe 仿宋 Std R" pitchFamily="18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200" b="1" dirty="0" smtClean="0">
                <a:latin typeface="Adobe 仿宋 Std R" pitchFamily="18" charset="-128"/>
                <a:ea typeface="Adobe 仿宋 Std R" pitchFamily="18" charset="-128"/>
              </a:rPr>
              <a:t>伊登色相環</a:t>
            </a:r>
            <a:endParaRPr lang="zh-TW" altLang="en-US" sz="3200" b="1" dirty="0">
              <a:latin typeface="Adobe 仿宋 Std R" pitchFamily="18" charset="-128"/>
              <a:ea typeface="Adobe 仿宋 Std R" pitchFamily="18" charset="-128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28596" y="1857364"/>
            <a:ext cx="4400552" cy="4525963"/>
          </a:xfrm>
        </p:spPr>
        <p:txBody>
          <a:bodyPr>
            <a:normAutofit/>
          </a:bodyPr>
          <a:lstStyle/>
          <a:p>
            <a:r>
              <a:rPr lang="zh-TW" altLang="en-US" sz="2800" b="1" dirty="0" smtClean="0">
                <a:latin typeface="Adobe 仿宋 Std R" pitchFamily="18" charset="-128"/>
                <a:ea typeface="Adobe 仿宋 Std R" pitchFamily="18" charset="-128"/>
              </a:rPr>
              <a:t>瑞士</a:t>
            </a:r>
            <a:r>
              <a:rPr lang="zh-TW" altLang="en-US" sz="2800" b="1" dirty="0">
                <a:latin typeface="Adobe 仿宋 Std R" pitchFamily="18" charset="-128"/>
                <a:ea typeface="Adobe 仿宋 Std R" pitchFamily="18" charset="-128"/>
              </a:rPr>
              <a:t>設計師約翰</a:t>
            </a:r>
            <a:r>
              <a:rPr lang="en-US" altLang="zh-TW" sz="2800" b="1" dirty="0">
                <a:latin typeface="Adobe 仿宋 Std R" pitchFamily="18" charset="-128"/>
                <a:ea typeface="Adobe 仿宋 Std R" pitchFamily="18" charset="-128"/>
              </a:rPr>
              <a:t>·</a:t>
            </a:r>
            <a:r>
              <a:rPr lang="zh-TW" altLang="en-US" sz="2800" b="1" dirty="0">
                <a:latin typeface="Adobe 仿宋 Std R" pitchFamily="18" charset="-128"/>
                <a:ea typeface="Adobe 仿宋 Std R" pitchFamily="18" charset="-128"/>
              </a:rPr>
              <a:t>伊登所</a:t>
            </a:r>
            <a:r>
              <a:rPr lang="zh-TW" altLang="en-US" sz="2800" b="1" dirty="0" smtClean="0">
                <a:latin typeface="Adobe 仿宋 Std R" pitchFamily="18" charset="-128"/>
                <a:ea typeface="Adobe 仿宋 Std R" pitchFamily="18" charset="-128"/>
              </a:rPr>
              <a:t>提出</a:t>
            </a:r>
            <a:endParaRPr lang="en-US" altLang="zh-TW" sz="2800" b="1" dirty="0" smtClean="0">
              <a:latin typeface="Adobe 仿宋 Std R" pitchFamily="18" charset="-128"/>
              <a:ea typeface="Adobe 仿宋 Std R" pitchFamily="18" charset="-128"/>
            </a:endParaRPr>
          </a:p>
          <a:p>
            <a:endParaRPr lang="en-US" altLang="zh-TW" sz="2800" b="1" dirty="0" smtClean="0">
              <a:latin typeface="Adobe 仿宋 Std R" pitchFamily="18" charset="-128"/>
              <a:ea typeface="Adobe 仿宋 Std R" pitchFamily="18" charset="-128"/>
            </a:endParaRPr>
          </a:p>
          <a:p>
            <a:r>
              <a:rPr lang="zh-TW" altLang="en-US" sz="2800" b="1" dirty="0" smtClean="0">
                <a:latin typeface="Adobe 仿宋 Std R" pitchFamily="18" charset="-128"/>
                <a:ea typeface="Adobe 仿宋 Std R" pitchFamily="18" charset="-128"/>
              </a:rPr>
              <a:t>等邊三角形</a:t>
            </a:r>
            <a:r>
              <a:rPr lang="zh-TW" altLang="en-US" sz="2800" b="1" dirty="0">
                <a:latin typeface="Adobe 仿宋 Std R" pitchFamily="18" charset="-128"/>
                <a:ea typeface="Adobe 仿宋 Std R" pitchFamily="18" charset="-128"/>
              </a:rPr>
              <a:t>內的三原色─紅、黃、</a:t>
            </a:r>
            <a:r>
              <a:rPr lang="zh-TW" altLang="en-US" sz="2800" b="1" dirty="0" smtClean="0">
                <a:latin typeface="Adobe 仿宋 Std R" pitchFamily="18" charset="-128"/>
                <a:ea typeface="Adobe 仿宋 Std R" pitchFamily="18" charset="-128"/>
              </a:rPr>
              <a:t>藍，兩兩</a:t>
            </a:r>
            <a:r>
              <a:rPr lang="zh-TW" altLang="en-US" sz="2800" b="1" dirty="0">
                <a:latin typeface="Adobe 仿宋 Std R" pitchFamily="18" charset="-128"/>
                <a:ea typeface="Adobe 仿宋 Std R" pitchFamily="18" charset="-128"/>
              </a:rPr>
              <a:t>相加可調出橙、綠、</a:t>
            </a:r>
            <a:r>
              <a:rPr lang="zh-TW" altLang="en-US" sz="2800" b="1" dirty="0" smtClean="0">
                <a:latin typeface="Adobe 仿宋 Std R" pitchFamily="18" charset="-128"/>
                <a:ea typeface="Adobe 仿宋 Std R" pitchFamily="18" charset="-128"/>
              </a:rPr>
              <a:t>紫，依此</a:t>
            </a:r>
            <a:r>
              <a:rPr lang="zh-TW" altLang="en-US" sz="2800" b="1" dirty="0">
                <a:latin typeface="Adobe 仿宋 Std R" pitchFamily="18" charset="-128"/>
                <a:ea typeface="Adobe 仿宋 Std R" pitchFamily="18" charset="-128"/>
              </a:rPr>
              <a:t>延伸出</a:t>
            </a:r>
            <a:r>
              <a:rPr lang="zh-TW" altLang="en-US" sz="2800" b="1" dirty="0" smtClean="0">
                <a:latin typeface="Adobe 仿宋 Std R" pitchFamily="18" charset="-128"/>
                <a:ea typeface="Adobe 仿宋 Std R" pitchFamily="18" charset="-128"/>
              </a:rPr>
              <a:t>更</a:t>
            </a:r>
            <a:r>
              <a:rPr lang="zh-TW" altLang="en-US" sz="2800" b="1" dirty="0">
                <a:latin typeface="Adobe 仿宋 Std R" pitchFamily="18" charset="-128"/>
                <a:ea typeface="Adobe 仿宋 Std R" pitchFamily="18" charset="-128"/>
              </a:rPr>
              <a:t>多顏色的色環</a:t>
            </a:r>
            <a:r>
              <a:rPr lang="zh-TW" altLang="en-US" sz="2800" dirty="0">
                <a:latin typeface="Adobe 仿宋 Std R" pitchFamily="18" charset="-128"/>
                <a:ea typeface="Adobe 仿宋 Std R" pitchFamily="18" charset="-128"/>
              </a:rPr>
              <a:t>。</a:t>
            </a:r>
          </a:p>
          <a:p>
            <a:endParaRPr lang="zh-TW" altLang="en-US" dirty="0"/>
          </a:p>
        </p:txBody>
      </p:sp>
      <p:pic>
        <p:nvPicPr>
          <p:cNvPr id="4" name="Picture 2" descr="C:\Users\Administrator\Desktop\340px-Farbkreis_Itten_1961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2285992"/>
            <a:ext cx="3238500" cy="3238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18469</TotalTime>
  <Words>852</Words>
  <Application>Microsoft Office PowerPoint</Application>
  <PresentationFormat>如螢幕大小 (4:3)</PresentationFormat>
  <Paragraphs>143</Paragraphs>
  <Slides>61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61</vt:i4>
      </vt:variant>
    </vt:vector>
  </HeadingPairs>
  <TitlesOfParts>
    <vt:vector size="62" baseType="lpstr">
      <vt:lpstr>Office 佈景主題</vt:lpstr>
      <vt:lpstr>投影片 1</vt:lpstr>
      <vt:lpstr>色彩是什麼</vt:lpstr>
      <vt:lpstr>色彩如何被感覺？</vt:lpstr>
      <vt:lpstr>顏色的分類</vt:lpstr>
      <vt:lpstr>色相 (Hue)</vt:lpstr>
      <vt:lpstr>明度 (Value) </vt:lpstr>
      <vt:lpstr>彩度 (Chroma)</vt:lpstr>
      <vt:lpstr>色彩體系</vt:lpstr>
      <vt:lpstr>伊登色相環</vt:lpstr>
      <vt:lpstr>曼塞爾體系 Munsell Color System</vt:lpstr>
      <vt:lpstr>投影片 11</vt:lpstr>
      <vt:lpstr>投影片 12</vt:lpstr>
      <vt:lpstr>投影片 13</vt:lpstr>
      <vt:lpstr>PCCS 體系（實用配色體系）</vt:lpstr>
      <vt:lpstr>投影片 15</vt:lpstr>
      <vt:lpstr>色彩關係</vt:lpstr>
      <vt:lpstr>韓國商品廣告</vt:lpstr>
      <vt:lpstr>投影片 18</vt:lpstr>
      <vt:lpstr>投影片 19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重點配色</vt:lpstr>
      <vt:lpstr>Adobe color</vt:lpstr>
      <vt:lpstr>海報、繪畫的用色</vt:lpstr>
      <vt:lpstr>平靜、柔和</vt:lpstr>
      <vt:lpstr>強烈、激昂</vt:lpstr>
      <vt:lpstr>優雅、安定</vt:lpstr>
      <vt:lpstr>調色小競賽</vt:lpstr>
      <vt:lpstr>投影片 34</vt:lpstr>
      <vt:lpstr>投影片 35</vt:lpstr>
      <vt:lpstr>色彩感覺</vt:lpstr>
      <vt:lpstr>投影片 37</vt:lpstr>
      <vt:lpstr>投影片 38</vt:lpstr>
      <vt:lpstr>色彩的溫度感覺</vt:lpstr>
      <vt:lpstr>投影片 40</vt:lpstr>
      <vt:lpstr>投影片 41</vt:lpstr>
      <vt:lpstr>投影片 42</vt:lpstr>
      <vt:lpstr>投影片 43</vt:lpstr>
      <vt:lpstr>色彩的重量感</vt:lpstr>
      <vt:lpstr>色彩的感覺面積</vt:lpstr>
      <vt:lpstr>投影片 46</vt:lpstr>
      <vt:lpstr>色彩的距離感覺</vt:lpstr>
      <vt:lpstr>投影片 48</vt:lpstr>
      <vt:lpstr>投影片 49</vt:lpstr>
      <vt:lpstr>興奮色/沉靜色</vt:lpstr>
      <vt:lpstr>柔軟色/堅硬色</vt:lpstr>
      <vt:lpstr>投影片 52</vt:lpstr>
      <vt:lpstr>色彩對食慾的影響</vt:lpstr>
      <vt:lpstr>投影片 54</vt:lpstr>
      <vt:lpstr>投影片 55</vt:lpstr>
      <vt:lpstr>投影片 56</vt:lpstr>
      <vt:lpstr>投影片 57</vt:lpstr>
      <vt:lpstr>食物照後製</vt:lpstr>
      <vt:lpstr>投影片 59</vt:lpstr>
      <vt:lpstr>色彩的聯想</vt:lpstr>
      <vt:lpstr>投影片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USER</dc:creator>
  <cp:lastModifiedBy>USER</cp:lastModifiedBy>
  <cp:revision>430</cp:revision>
  <dcterms:created xsi:type="dcterms:W3CDTF">2021-09-25T02:30:43Z</dcterms:created>
  <dcterms:modified xsi:type="dcterms:W3CDTF">2022-04-13T17:30:22Z</dcterms:modified>
</cp:coreProperties>
</file>